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4" r:id="rId2"/>
    <p:sldId id="378" r:id="rId3"/>
    <p:sldId id="388" r:id="rId4"/>
    <p:sldId id="393" r:id="rId5"/>
    <p:sldId id="394" r:id="rId6"/>
    <p:sldId id="395" r:id="rId7"/>
    <p:sldId id="396" r:id="rId8"/>
    <p:sldId id="384" r:id="rId9"/>
    <p:sldId id="390" r:id="rId10"/>
    <p:sldId id="385" r:id="rId11"/>
    <p:sldId id="389" r:id="rId12"/>
    <p:sldId id="39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3951" autoAdjust="0"/>
  </p:normalViewPr>
  <p:slideViewPr>
    <p:cSldViewPr snapToObjects="1">
      <p:cViewPr varScale="1">
        <p:scale>
          <a:sx n="93" d="100"/>
          <a:sy n="93" d="100"/>
        </p:scale>
        <p:origin x="2200" y="200"/>
      </p:cViewPr>
      <p:guideLst>
        <p:guide orient="horz" pos="2160"/>
        <p:guide pos="2880"/>
      </p:guideLst>
    </p:cSldViewPr>
  </p:slideViewPr>
  <p:outlineViewPr>
    <p:cViewPr>
      <p:scale>
        <a:sx n="33" d="100"/>
        <a:sy n="33" d="100"/>
      </p:scale>
      <p:origin x="0" y="81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87AE9-8CF2-9544-9AE9-417B3DDB0E9F}" type="datetimeFigureOut">
              <a:rPr lang="en-US" smtClean="0"/>
              <a:pPr/>
              <a:t>10/30/19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4DF801-A015-C946-AA78-3D7102F530E8}" type="slidenum">
              <a:rPr lang="en-US" smtClean="0"/>
              <a:pPr/>
              <a:t>‹#›</a:t>
            </a:fld>
            <a:endParaRPr lang="en-US"/>
          </a:p>
        </p:txBody>
      </p:sp>
    </p:spTree>
    <p:extLst>
      <p:ext uri="{BB962C8B-B14F-4D97-AF65-F5344CB8AC3E}">
        <p14:creationId xmlns:p14="http://schemas.microsoft.com/office/powerpoint/2010/main" val="28768523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common mental disorder is connected to lower levels </a:t>
            </a:r>
            <a:r>
              <a:rPr lang="en-US" baseline="0"/>
              <a:t>of serotonin? </a:t>
            </a:r>
            <a:endParaRPr lang="en-US"/>
          </a:p>
        </p:txBody>
      </p:sp>
      <p:sp>
        <p:nvSpPr>
          <p:cNvPr id="4" name="Slide Number Placeholder 3"/>
          <p:cNvSpPr>
            <a:spLocks noGrp="1"/>
          </p:cNvSpPr>
          <p:nvPr>
            <p:ph type="sldNum" sz="quarter" idx="10"/>
          </p:nvPr>
        </p:nvSpPr>
        <p:spPr/>
        <p:txBody>
          <a:bodyPr/>
          <a:lstStyle/>
          <a:p>
            <a:fld id="{D84DF801-A015-C946-AA78-3D7102F530E8}" type="slidenum">
              <a:rPr lang="en-US" smtClean="0"/>
              <a:pPr/>
              <a:t>2</a:t>
            </a:fld>
            <a:endParaRPr lang="en-US"/>
          </a:p>
        </p:txBody>
      </p:sp>
    </p:spTree>
    <p:extLst>
      <p:ext uri="{BB962C8B-B14F-4D97-AF65-F5344CB8AC3E}">
        <p14:creationId xmlns:p14="http://schemas.microsoft.com/office/powerpoint/2010/main" val="590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3600" b="1">
                <a:solidFill>
                  <a:srgbClr val="FFFF00"/>
                </a:solidFill>
                <a:latin typeface="Arial" pitchFamily="34" charset="0"/>
                <a:ea typeface="ＭＳ Ｐゴシック" pitchFamily="34" charset="-128"/>
              </a:defRPr>
            </a:lvl1pPr>
            <a:lvl2pPr marL="742950" indent="-285750">
              <a:defRPr sz="3600" b="1">
                <a:solidFill>
                  <a:srgbClr val="FFFF00"/>
                </a:solidFill>
                <a:latin typeface="Arial" pitchFamily="34" charset="0"/>
                <a:ea typeface="ＭＳ Ｐゴシック" pitchFamily="34" charset="-128"/>
              </a:defRPr>
            </a:lvl2pPr>
            <a:lvl3pPr marL="1143000" indent="-228600">
              <a:defRPr sz="3600" b="1">
                <a:solidFill>
                  <a:srgbClr val="FFFF00"/>
                </a:solidFill>
                <a:latin typeface="Arial" pitchFamily="34" charset="0"/>
                <a:ea typeface="ＭＳ Ｐゴシック" pitchFamily="34" charset="-128"/>
              </a:defRPr>
            </a:lvl3pPr>
            <a:lvl4pPr marL="1600200" indent="-228600">
              <a:defRPr sz="3600" b="1">
                <a:solidFill>
                  <a:srgbClr val="FFFF00"/>
                </a:solidFill>
                <a:latin typeface="Arial" pitchFamily="34" charset="0"/>
                <a:ea typeface="ＭＳ Ｐゴシック" pitchFamily="34" charset="-128"/>
              </a:defRPr>
            </a:lvl4pPr>
            <a:lvl5pPr marL="2057400" indent="-228600">
              <a:defRPr sz="3600" b="1">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FFFF00"/>
                </a:solidFill>
                <a:latin typeface="Arial" pitchFamily="34" charset="0"/>
                <a:ea typeface="ＭＳ Ｐゴシック" pitchFamily="34" charset="-128"/>
              </a:defRPr>
            </a:lvl9pPr>
          </a:lstStyle>
          <a:p>
            <a:pPr>
              <a:defRPr/>
            </a:pPr>
            <a:fld id="{59B0012B-E001-4179-8B8B-2B9CE22707F2}" type="slidenum">
              <a:rPr lang="en-US" altLang="en-US" sz="1200" b="0" smtClean="0">
                <a:latin typeface="Times New Roman" pitchFamily="18" charset="0"/>
              </a:rPr>
              <a:pPr>
                <a:defRPr/>
              </a:pPr>
              <a:t>12</a:t>
            </a:fld>
            <a:endParaRPr lang="en-US" altLang="en-US" sz="1200" b="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85800" y="4343400"/>
            <a:ext cx="5486400" cy="4114800"/>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US" altLang="en-US" b="1" dirty="0">
              <a:ea typeface="ＭＳ Ｐゴシック" pitchFamily="34" charset="-128"/>
              <a:cs typeface="Times New Roman" pitchFamily="18" charset="0"/>
            </a:endParaRPr>
          </a:p>
        </p:txBody>
      </p:sp>
    </p:spTree>
    <p:extLst>
      <p:ext uri="{BB962C8B-B14F-4D97-AF65-F5344CB8AC3E}">
        <p14:creationId xmlns:p14="http://schemas.microsoft.com/office/powerpoint/2010/main" val="231499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57dad20dd_2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457dad20dd_2_188: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100" b="0" i="1" u="none" strike="noStrike" cap="none" dirty="0">
                <a:solidFill>
                  <a:schemeClr val="dk1"/>
                </a:solidFill>
                <a:latin typeface="Arial"/>
                <a:ea typeface="Arial"/>
                <a:cs typeface="Arial"/>
                <a:sym typeface="Arial"/>
              </a:rPr>
              <a:t>Looking closer at this class of drugs, we can further break down categories based upon WHAT A DRUG DOES TO THE BODY. Let’s see how much we already know…</a:t>
            </a:r>
            <a:endParaRPr sz="11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 sz="1100" b="0" i="0" u="none" strike="noStrike" cap="none" dirty="0">
                <a:solidFill>
                  <a:schemeClr val="dk1"/>
                </a:solidFill>
                <a:latin typeface="Arial"/>
                <a:ea typeface="Arial"/>
                <a:cs typeface="Arial"/>
                <a:sym typeface="Arial"/>
              </a:rPr>
              <a:t>Have students guess what types of drugs might be uppers, what the effects are to the nervous system, and to mental and emotional processes.  Then guess for downers and all-</a:t>
            </a:r>
            <a:r>
              <a:rPr lang="en" sz="1100" b="0" i="0" u="none" strike="noStrike" cap="none" dirty="0" err="1">
                <a:solidFill>
                  <a:schemeClr val="dk1"/>
                </a:solidFill>
                <a:latin typeface="Arial"/>
                <a:ea typeface="Arial"/>
                <a:cs typeface="Arial"/>
                <a:sym typeface="Arial"/>
              </a:rPr>
              <a:t>arounders</a:t>
            </a:r>
            <a:r>
              <a:rPr lang="en" sz="1100" b="0" i="0" u="none" strike="noStrike" cap="none" dirty="0">
                <a:solidFill>
                  <a:schemeClr val="dk1"/>
                </a:solidFill>
                <a:latin typeface="Arial"/>
                <a:ea typeface="Arial"/>
                <a:cs typeface="Arial"/>
                <a:sym typeface="Arial"/>
              </a:rPr>
              <a:t>. Be mindful of time and moving students along. They don’t need to completely fill this in—just an example or two for each </a:t>
            </a: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 sz="1100" b="0" i="1" u="none" strike="noStrike" cap="none" dirty="0">
                <a:solidFill>
                  <a:schemeClr val="dk1"/>
                </a:solidFill>
                <a:latin typeface="Arial"/>
                <a:ea typeface="Arial"/>
                <a:cs typeface="Arial"/>
                <a:sym typeface="Arial"/>
              </a:rPr>
              <a:t>So now let’s take a look at our chart filled in to see what we know.  Take note particularly of some of the drugs that are most common in usage—including that morning cup of coffee and even the medication that you might take for learning differences like ADHD.  Note alcohol and marijuana as well. </a:t>
            </a:r>
            <a:endParaRPr sz="11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1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 sz="1100" b="0" i="1" u="none" strike="noStrike" cap="none" dirty="0">
                <a:solidFill>
                  <a:schemeClr val="dk1"/>
                </a:solidFill>
                <a:latin typeface="Arial"/>
                <a:ea typeface="Arial"/>
                <a:cs typeface="Arial"/>
                <a:sym typeface="Arial"/>
              </a:rPr>
              <a:t>This is really just one way to categorize– we can also look at categories based on why they are taken, like antidepressants or performance-enhancing drugs, or how they are taken, like inhalants.  What’s really important here is to understand how they impact us, and that MIXING categories of drugs can be really dangerous.  Why?</a:t>
            </a:r>
            <a:endParaRPr sz="11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 sz="1100" b="0" i="1" u="none" strike="noStrike" cap="none" dirty="0">
                <a:solidFill>
                  <a:schemeClr val="dk1"/>
                </a:solidFill>
                <a:latin typeface="Arial"/>
                <a:ea typeface="Arial"/>
                <a:cs typeface="Arial"/>
                <a:sym typeface="Arial"/>
              </a:rPr>
              <a:t>Take student responses and fill in the gaps:</a:t>
            </a:r>
            <a:endParaRPr dirty="0"/>
          </a:p>
          <a:p>
            <a:pPr marL="0" marR="0" lvl="0" indent="0" algn="l" rtl="0">
              <a:lnSpc>
                <a:spcPct val="100000"/>
              </a:lnSpc>
              <a:spcBef>
                <a:spcPts val="0"/>
              </a:spcBef>
              <a:spcAft>
                <a:spcPts val="0"/>
              </a:spcAft>
              <a:buClr>
                <a:schemeClr val="dk1"/>
              </a:buClr>
              <a:buSzPts val="1400"/>
              <a:buFont typeface="Arial"/>
              <a:buNone/>
            </a:pPr>
            <a:endParaRPr sz="1100" i="1" dirty="0"/>
          </a:p>
          <a:p>
            <a:pPr marL="0" marR="0" lvl="0" indent="0" algn="l" rtl="0">
              <a:lnSpc>
                <a:spcPct val="100000"/>
              </a:lnSpc>
              <a:spcBef>
                <a:spcPts val="0"/>
              </a:spcBef>
              <a:spcAft>
                <a:spcPts val="0"/>
              </a:spcAft>
              <a:buClr>
                <a:schemeClr val="dk1"/>
              </a:buClr>
              <a:buSzPts val="1400"/>
              <a:buFont typeface="Arial"/>
              <a:buNone/>
            </a:pPr>
            <a:r>
              <a:rPr lang="en" sz="1100" i="1" dirty="0"/>
              <a:t>Why is it good to know which drugs fall into which category?</a:t>
            </a:r>
            <a:endParaRPr sz="1100" i="1" dirty="0"/>
          </a:p>
          <a:p>
            <a:pPr marL="0" marR="0" lvl="0" indent="0" algn="l" rtl="0">
              <a:lnSpc>
                <a:spcPct val="100000"/>
              </a:lnSpc>
              <a:spcBef>
                <a:spcPts val="0"/>
              </a:spcBef>
              <a:spcAft>
                <a:spcPts val="0"/>
              </a:spcAft>
              <a:buClr>
                <a:schemeClr val="dk1"/>
              </a:buClr>
              <a:buSzPts val="1400"/>
              <a:buFont typeface="Arial"/>
              <a:buNone/>
            </a:pPr>
            <a:endParaRPr sz="1100" i="1" dirty="0"/>
          </a:p>
          <a:p>
            <a:pPr marL="0" marR="0" lvl="0" indent="0" algn="l" rtl="0">
              <a:lnSpc>
                <a:spcPct val="133333"/>
              </a:lnSpc>
              <a:spcBef>
                <a:spcPts val="0"/>
              </a:spcBef>
              <a:spcAft>
                <a:spcPts val="0"/>
              </a:spcAft>
              <a:buClr>
                <a:schemeClr val="dk1"/>
              </a:buClr>
              <a:buSzPts val="1400"/>
              <a:buFont typeface="Arial"/>
              <a:buNone/>
            </a:pPr>
            <a:r>
              <a:rPr lang="en" sz="1100" b="0" i="1" u="none" strike="noStrike" cap="none" dirty="0">
                <a:solidFill>
                  <a:schemeClr val="dk1"/>
                </a:solidFill>
                <a:highlight>
                  <a:srgbClr val="FFFFFF"/>
                </a:highlight>
                <a:latin typeface="Calibri"/>
                <a:ea typeface="Calibri"/>
                <a:cs typeface="Calibri"/>
                <a:sym typeface="Calibri"/>
              </a:rPr>
              <a:t>We encourage you to be most careful by not mixing upper with upper or downer with downers-it will double up if you have been drinking and then smoke later--it changes your body’s ability to vomit as the gag reflex is decreased. You want to be able to throw up.</a:t>
            </a:r>
            <a:endParaRPr dirty="0"/>
          </a:p>
          <a:p>
            <a:pPr marL="457200" marR="0" lvl="0" indent="-298450" algn="l" rtl="0">
              <a:lnSpc>
                <a:spcPct val="133333"/>
              </a:lnSpc>
              <a:spcBef>
                <a:spcPts val="1200"/>
              </a:spcBef>
              <a:spcAft>
                <a:spcPts val="0"/>
              </a:spcAft>
              <a:buClr>
                <a:srgbClr val="000000"/>
              </a:buClr>
              <a:buSzPts val="1100"/>
              <a:buFont typeface="Arial"/>
              <a:buAutoNum type="arabicPeriod"/>
            </a:pPr>
            <a:r>
              <a:rPr lang="en" sz="1100" b="0" i="1" u="none" strike="noStrike" cap="none" dirty="0">
                <a:solidFill>
                  <a:schemeClr val="dk1"/>
                </a:solidFill>
                <a:highlight>
                  <a:srgbClr val="FFFFFF"/>
                </a:highlight>
                <a:latin typeface="Calibri"/>
                <a:ea typeface="Calibri"/>
                <a:cs typeface="Calibri"/>
                <a:sym typeface="Calibri"/>
              </a:rPr>
              <a:t>Taking similar types of drugs can increase their negative effects (alcohol and </a:t>
            </a:r>
            <a:r>
              <a:rPr lang="en" sz="1100" b="0" i="1" u="none" strike="noStrike" cap="none" dirty="0" err="1">
                <a:solidFill>
                  <a:schemeClr val="dk1"/>
                </a:solidFill>
                <a:highlight>
                  <a:srgbClr val="FFFFFF"/>
                </a:highlight>
                <a:latin typeface="Calibri"/>
                <a:ea typeface="Calibri"/>
                <a:cs typeface="Calibri"/>
                <a:sym typeface="Calibri"/>
              </a:rPr>
              <a:t>mj</a:t>
            </a:r>
            <a:r>
              <a:rPr lang="en" sz="1100" b="0" i="1" u="none" strike="noStrike" cap="none" dirty="0">
                <a:solidFill>
                  <a:schemeClr val="dk1"/>
                </a:solidFill>
                <a:highlight>
                  <a:srgbClr val="FFFFFF"/>
                </a:highlight>
                <a:latin typeface="Calibri"/>
                <a:ea typeface="Calibri"/>
                <a:cs typeface="Calibri"/>
                <a:sym typeface="Calibri"/>
              </a:rPr>
              <a:t> might increase paranoia, nausea)</a:t>
            </a:r>
            <a:endParaRPr sz="1100" b="0" i="1" u="none" strike="noStrike" cap="none" dirty="0">
              <a:solidFill>
                <a:schemeClr val="dk1"/>
              </a:solidFill>
              <a:latin typeface="Calibri"/>
              <a:ea typeface="Calibri"/>
              <a:cs typeface="Calibri"/>
              <a:sym typeface="Calibri"/>
            </a:endParaRPr>
          </a:p>
          <a:p>
            <a:pPr marL="457200" marR="0" lvl="0" indent="-298450" algn="l" rtl="0">
              <a:lnSpc>
                <a:spcPct val="133333"/>
              </a:lnSpc>
              <a:spcBef>
                <a:spcPts val="1200"/>
              </a:spcBef>
              <a:spcAft>
                <a:spcPts val="0"/>
              </a:spcAft>
              <a:buClr>
                <a:srgbClr val="000000"/>
              </a:buClr>
              <a:buSzPts val="1100"/>
              <a:buFont typeface="Arial"/>
              <a:buAutoNum type="arabicPeriod"/>
            </a:pPr>
            <a:r>
              <a:rPr lang="en" sz="1100" b="0" i="1" u="none" strike="noStrike" cap="none" dirty="0">
                <a:solidFill>
                  <a:schemeClr val="dk1"/>
                </a:solidFill>
                <a:highlight>
                  <a:srgbClr val="FFFFFF"/>
                </a:highlight>
                <a:latin typeface="Calibri"/>
                <a:ea typeface="Calibri"/>
                <a:cs typeface="Calibri"/>
                <a:sym typeface="Calibri"/>
              </a:rPr>
              <a:t>Synergistic effect when mixing similar drugs-the outcome is greater than the inputs. For example, taking two depressants  like alcohol and pain medications can slow breathing and heart rate to the point of death.</a:t>
            </a:r>
            <a:endParaRPr sz="1100" b="0" i="1" u="none" strike="noStrike" cap="none" dirty="0">
              <a:solidFill>
                <a:schemeClr val="dk1"/>
              </a:solidFill>
              <a:latin typeface="Calibri"/>
              <a:ea typeface="Calibri"/>
              <a:cs typeface="Calibri"/>
              <a:sym typeface="Calibri"/>
            </a:endParaRPr>
          </a:p>
          <a:p>
            <a:pPr marL="457200" marR="0" lvl="0" indent="-298450" algn="l" rtl="0">
              <a:lnSpc>
                <a:spcPct val="133333"/>
              </a:lnSpc>
              <a:spcBef>
                <a:spcPts val="1200"/>
              </a:spcBef>
              <a:spcAft>
                <a:spcPts val="0"/>
              </a:spcAft>
              <a:buClr>
                <a:srgbClr val="000000"/>
              </a:buClr>
              <a:buSzPts val="1100"/>
              <a:buFont typeface="Arial"/>
              <a:buAutoNum type="arabicPeriod"/>
            </a:pPr>
            <a:r>
              <a:rPr lang="en" sz="1100" b="0" i="1" u="none" strike="noStrike" cap="none" dirty="0">
                <a:solidFill>
                  <a:schemeClr val="dk1"/>
                </a:solidFill>
                <a:highlight>
                  <a:srgbClr val="FFFFFF"/>
                </a:highlight>
                <a:latin typeface="Calibri"/>
                <a:ea typeface="Calibri"/>
                <a:cs typeface="Calibri"/>
                <a:sym typeface="Calibri"/>
              </a:rPr>
              <a:t>One drug might mask another’s feeling, causing the user to take more of the drug which can lead to overdose. (caffeine and alcohol)</a:t>
            </a:r>
            <a:endParaRPr sz="1100" b="0" i="1" u="none" strike="noStrike" cap="none" dirty="0">
              <a:solidFill>
                <a:schemeClr val="dk1"/>
              </a:solidFill>
              <a:latin typeface="Calibri"/>
              <a:ea typeface="Calibri"/>
              <a:cs typeface="Calibri"/>
              <a:sym typeface="Calibri"/>
            </a:endParaRPr>
          </a:p>
          <a:p>
            <a:pPr marL="457200" marR="0" lvl="0" indent="-298450" algn="l" rtl="0">
              <a:lnSpc>
                <a:spcPct val="133333"/>
              </a:lnSpc>
              <a:spcBef>
                <a:spcPts val="1200"/>
              </a:spcBef>
              <a:spcAft>
                <a:spcPts val="0"/>
              </a:spcAft>
              <a:buClr>
                <a:srgbClr val="000000"/>
              </a:buClr>
              <a:buSzPts val="1100"/>
              <a:buFont typeface="Arial"/>
              <a:buAutoNum type="arabicPeriod"/>
            </a:pPr>
            <a:r>
              <a:rPr lang="en" sz="1100" b="0" i="1" u="none" strike="noStrike" cap="none" dirty="0">
                <a:solidFill>
                  <a:schemeClr val="dk1"/>
                </a:solidFill>
                <a:highlight>
                  <a:srgbClr val="FFFFFF"/>
                </a:highlight>
                <a:latin typeface="Calibri"/>
                <a:ea typeface="Calibri"/>
                <a:cs typeface="Calibri"/>
                <a:sym typeface="Calibri"/>
              </a:rPr>
              <a:t>The drugs might interact in completely unexpected ways.</a:t>
            </a:r>
            <a:endParaRPr dirty="0"/>
          </a:p>
          <a:p>
            <a:pPr marL="0" marR="0" lvl="0" indent="0" algn="l" rtl="0">
              <a:lnSpc>
                <a:spcPct val="133333"/>
              </a:lnSpc>
              <a:spcBef>
                <a:spcPts val="1200"/>
              </a:spcBef>
              <a:spcAft>
                <a:spcPts val="0"/>
              </a:spcAft>
              <a:buClr>
                <a:schemeClr val="dk1"/>
              </a:buClr>
              <a:buSzPts val="1400"/>
              <a:buFont typeface="Arial"/>
              <a:buNone/>
            </a:pPr>
            <a:endParaRPr sz="11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r>
              <a:rPr lang="en" sz="1100" b="0" i="1" u="none" strike="noStrike" cap="none" dirty="0">
                <a:solidFill>
                  <a:schemeClr val="dk1"/>
                </a:solidFill>
                <a:latin typeface="Calibri"/>
                <a:ea typeface="Calibri"/>
                <a:cs typeface="Calibri"/>
                <a:sym typeface="Calibri"/>
              </a:rPr>
              <a:t>So what we are saying here is that any drug misuse is dangerous, but that if we avoid mixing categories, we can prevent some of the really harmful consequences.  This is a primary strategy in harm reduction – Don’t Mix!</a:t>
            </a:r>
            <a:endParaRPr dirty="0"/>
          </a:p>
          <a:p>
            <a:pPr marL="0" marR="0" lvl="0" indent="0" algn="l" rtl="0">
              <a:lnSpc>
                <a:spcPct val="100000"/>
              </a:lnSpc>
              <a:spcBef>
                <a:spcPts val="0"/>
              </a:spcBef>
              <a:spcAft>
                <a:spcPts val="0"/>
              </a:spcAft>
              <a:buClr>
                <a:schemeClr val="dk1"/>
              </a:buClr>
              <a:buSzPts val="14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2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57dad20dd_2_1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457dad20dd_2_1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200" b="0" i="1" u="none" strike="noStrike" cap="none">
                <a:solidFill>
                  <a:schemeClr val="dk1"/>
                </a:solidFill>
                <a:latin typeface="Arial"/>
                <a:ea typeface="Arial"/>
                <a:cs typeface="Arial"/>
                <a:sym typeface="Arial"/>
              </a:rPr>
              <a:t>In addition to knowing about drug classifications so we can avoid mixing, it’s also important to know how fast a drug is going to get into your body.  What do you think? Let’s take guesses. Okay, now let’s take a look at what the answers actually are.  Why might knowing this impact your decisions? Why does it matter?</a:t>
            </a:r>
            <a:r>
              <a:rPr lang="en" sz="1200" b="0" i="1"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Take student responses. Give own examples, ie edibles take a longer time to have impact. If someone is expecting a fast impact, they might take MORE, leading to an eventual response that is far greater than intended or an </a:t>
            </a:r>
            <a:r>
              <a:rPr lang="en" sz="1200" b="0" i="0" u="none" strike="noStrike" cap="none">
                <a:solidFill>
                  <a:schemeClr val="dk1"/>
                </a:solidFill>
                <a:latin typeface="Calibri"/>
                <a:ea typeface="Calibri"/>
                <a:cs typeface="Calibri"/>
                <a:sym typeface="Calibri"/>
              </a:rPr>
              <a:t>“overdose” or “overconsumption”</a:t>
            </a:r>
            <a:r>
              <a:rPr lang="en" sz="1200" b="0" i="0" u="none" strike="noStrike" cap="none">
                <a:solidFill>
                  <a:schemeClr val="dk1"/>
                </a:solidFill>
                <a:latin typeface="Arial"/>
                <a:ea typeface="Arial"/>
                <a:cs typeface="Arial"/>
                <a:sym typeface="Arial"/>
              </a:rPr>
              <a:t>.  Injection—the changes in your body are almost immediate, meaning that any impact on your decision making ability or physical function happens almost immediately</a:t>
            </a:r>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 sz="1200" b="0" i="0" u="sng" strike="noStrike" cap="none">
                <a:solidFill>
                  <a:schemeClr val="dk1"/>
                </a:solidFill>
                <a:latin typeface="Arial"/>
                <a:ea typeface="Arial"/>
                <a:cs typeface="Arial"/>
                <a:sym typeface="Arial"/>
              </a:rPr>
              <a:t>Note to Facilitator:</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Smoke or inhaled 7-10 seconds</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Injected in vein 10-30 seconds</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Mucus Membrane absorption (snort or under tongue) 3-5 minutes</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Taken Orally – 20-30+ minutes – Edibles 45 min – 2 hours *</a:t>
            </a:r>
            <a:r>
              <a:rPr lang="en">
                <a:latin typeface="Arial"/>
                <a:ea typeface="Arial"/>
                <a:cs typeface="Arial"/>
                <a:sym typeface="Arial"/>
              </a:rPr>
              <a:t>These take longer because they must pass through the digestive system first</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Skin or contact </a:t>
            </a:r>
            <a:r>
              <a:rPr lang="en">
                <a:latin typeface="Arial"/>
                <a:ea typeface="Arial"/>
                <a:cs typeface="Arial"/>
                <a:sym typeface="Arial"/>
              </a:rPr>
              <a:t>absorption</a:t>
            </a:r>
            <a:r>
              <a:rPr lang="en" sz="1200" b="0" i="0" u="none" strike="noStrike" cap="none">
                <a:solidFill>
                  <a:schemeClr val="dk1"/>
                </a:solidFill>
                <a:latin typeface="Arial"/>
                <a:ea typeface="Arial"/>
                <a:cs typeface="Arial"/>
                <a:sym typeface="Arial"/>
              </a:rPr>
              <a:t>  - could be up to 1-2 days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200" b="0" i="1" u="none" strike="noStrike" cap="none">
              <a:solidFill>
                <a:srgbClr val="000000"/>
              </a:solidFill>
              <a:latin typeface="Arial"/>
              <a:ea typeface="Arial"/>
              <a:cs typeface="Arial"/>
              <a:sym typeface="Arial"/>
            </a:endParaRPr>
          </a:p>
        </p:txBody>
      </p:sp>
      <p:sp>
        <p:nvSpPr>
          <p:cNvPr id="264" name="Google Shape;264;g457dad20dd_2_1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760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57dad20dd_2_2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457dad20dd_2_2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200" b="0" i="1" u="none" strike="noStrike" cap="none">
                <a:solidFill>
                  <a:schemeClr val="dk1"/>
                </a:solidFill>
                <a:latin typeface="Arial"/>
                <a:ea typeface="Arial"/>
                <a:cs typeface="Arial"/>
                <a:sym typeface="Arial"/>
              </a:rPr>
              <a:t>In addition to knowing about drug classifications so we can avoid mixing, it’s also important to know how fast a drug is going to get into your body.  What do you think? Let’s take guesses. Okay, now let’s take a look at what the answers actually are.  Why might knowing this impact your decisions? Why does it matter?</a:t>
            </a:r>
            <a:r>
              <a:rPr lang="en" sz="1200" b="0" i="1"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Take student responses. Give own examples, ie edibles take a longer time to have impact. If someone is expecting a fast impact, they might take MORE, leading to an eventual response that is far greater than intended or an </a:t>
            </a:r>
            <a:r>
              <a:rPr lang="en" sz="1200" b="0" i="0" u="none" strike="noStrike" cap="none">
                <a:solidFill>
                  <a:schemeClr val="dk1"/>
                </a:solidFill>
                <a:latin typeface="Calibri"/>
                <a:ea typeface="Calibri"/>
                <a:cs typeface="Calibri"/>
                <a:sym typeface="Calibri"/>
              </a:rPr>
              <a:t>“overdose” or “overconsumption”</a:t>
            </a:r>
            <a:r>
              <a:rPr lang="en" sz="1200" b="0" i="0" u="none" strike="noStrike" cap="none">
                <a:solidFill>
                  <a:schemeClr val="dk1"/>
                </a:solidFill>
                <a:latin typeface="Arial"/>
                <a:ea typeface="Arial"/>
                <a:cs typeface="Arial"/>
                <a:sym typeface="Arial"/>
              </a:rPr>
              <a:t>.  Injection—the changes in your body are almost immediate, meaning that any impact on your decision making ability or physical function happens almost immediately</a:t>
            </a:r>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 sz="1200" b="0" i="0" u="sng" strike="noStrike" cap="none">
                <a:solidFill>
                  <a:schemeClr val="dk1"/>
                </a:solidFill>
                <a:latin typeface="Arial"/>
                <a:ea typeface="Arial"/>
                <a:cs typeface="Arial"/>
                <a:sym typeface="Arial"/>
              </a:rPr>
              <a:t>Note to Facilitator:</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Smoke or inhaled 7-10 seconds</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Injected in vein 10-30 seconds</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Mucus Membrane absorption (snort or under tongue) 3-5 minutes</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Taken Orally – 20-30+ minutes – Edibles 45 min – 2 hours *</a:t>
            </a:r>
            <a:r>
              <a:rPr lang="en">
                <a:latin typeface="Arial"/>
                <a:ea typeface="Arial"/>
                <a:cs typeface="Arial"/>
                <a:sym typeface="Arial"/>
              </a:rPr>
              <a:t>These take longer because they must pass through the digestive system first</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Skin or contact </a:t>
            </a:r>
            <a:r>
              <a:rPr lang="en">
                <a:latin typeface="Arial"/>
                <a:ea typeface="Arial"/>
                <a:cs typeface="Arial"/>
                <a:sym typeface="Arial"/>
              </a:rPr>
              <a:t>absorption</a:t>
            </a:r>
            <a:r>
              <a:rPr lang="en" sz="1200" b="0" i="0" u="none" strike="noStrike" cap="none">
                <a:solidFill>
                  <a:schemeClr val="dk1"/>
                </a:solidFill>
                <a:latin typeface="Arial"/>
                <a:ea typeface="Arial"/>
                <a:cs typeface="Arial"/>
                <a:sym typeface="Arial"/>
              </a:rPr>
              <a:t>  - could be up to 1-2 days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200" b="0" i="1" u="none" strike="noStrike" cap="none">
              <a:solidFill>
                <a:srgbClr val="000000"/>
              </a:solidFill>
              <a:latin typeface="Arial"/>
              <a:ea typeface="Arial"/>
              <a:cs typeface="Arial"/>
              <a:sym typeface="Arial"/>
            </a:endParaRPr>
          </a:p>
        </p:txBody>
      </p:sp>
      <p:sp>
        <p:nvSpPr>
          <p:cNvPr id="281" name="Google Shape;281;g457dad20dd_2_2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584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57dad20dd_2_2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457dad20dd_2_2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200" b="0" i="1" u="none" strike="noStrike" cap="none">
                <a:solidFill>
                  <a:schemeClr val="dk1"/>
                </a:solidFill>
                <a:latin typeface="Arial"/>
                <a:ea typeface="Arial"/>
                <a:cs typeface="Arial"/>
                <a:sym typeface="Arial"/>
              </a:rPr>
              <a:t>In addition to knowing about drug classifications so we can avoid mixing, it’s also important to know how fast a drug is going to get into your body.  What do you think? Let’s take guesses. Okay, now let’s take a look at what the answers actually are.  Why might knowing this impact your decisions? Why does it matter?</a:t>
            </a:r>
            <a:r>
              <a:rPr lang="en" sz="1200" b="0" i="1"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 sz="1200" b="0" i="0" u="none" strike="noStrike" cap="none">
                <a:solidFill>
                  <a:schemeClr val="dk1"/>
                </a:solidFill>
                <a:latin typeface="Arial"/>
                <a:ea typeface="Arial"/>
                <a:cs typeface="Arial"/>
                <a:sym typeface="Arial"/>
              </a:rPr>
              <a:t>Take student responses. Give own examples, ie edibles take a longer time to have impact. If someone is expecting a fast impact, they might take MORE, leading to an eventual response that is far greater than intended or an </a:t>
            </a:r>
            <a:r>
              <a:rPr lang="en" sz="1200" b="0" i="0" u="none" strike="noStrike" cap="none">
                <a:solidFill>
                  <a:schemeClr val="dk1"/>
                </a:solidFill>
                <a:latin typeface="Calibri"/>
                <a:ea typeface="Calibri"/>
                <a:cs typeface="Calibri"/>
                <a:sym typeface="Calibri"/>
              </a:rPr>
              <a:t>“overdose” or “overconsumption”</a:t>
            </a:r>
            <a:r>
              <a:rPr lang="en" sz="1200" b="0" i="0" u="none" strike="noStrike" cap="none">
                <a:solidFill>
                  <a:schemeClr val="dk1"/>
                </a:solidFill>
                <a:latin typeface="Arial"/>
                <a:ea typeface="Arial"/>
                <a:cs typeface="Arial"/>
                <a:sym typeface="Arial"/>
              </a:rPr>
              <a:t>.  Injection—the changes in your body are almost immediate, meaning that any impact on your decision making ability or physical function happens almost immediately</a:t>
            </a:r>
            <a:endParaRPr/>
          </a:p>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 sz="1200" b="0" i="0" u="sng" strike="noStrike" cap="none">
                <a:solidFill>
                  <a:schemeClr val="dk1"/>
                </a:solidFill>
                <a:latin typeface="Arial"/>
                <a:ea typeface="Arial"/>
                <a:cs typeface="Arial"/>
                <a:sym typeface="Arial"/>
              </a:rPr>
              <a:t>Note to Facilitator:</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Smoke or inhaled 7-10 seconds</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Injected in vein 10-30 seconds</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Mucus Membrane absorption (snort or under tongue) 3-5 minutes</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Taken Orally – 20-30+ minutes – Edibles 45 min – 2 hours *</a:t>
            </a:r>
            <a:r>
              <a:rPr lang="en">
                <a:latin typeface="Arial"/>
                <a:ea typeface="Arial"/>
                <a:cs typeface="Arial"/>
                <a:sym typeface="Arial"/>
              </a:rPr>
              <a:t>These take longer because they must pass through the digestive system first</a:t>
            </a:r>
            <a:endParaRPr/>
          </a:p>
          <a:p>
            <a:pPr marL="228600" marR="0" lvl="0" indent="-228600" algn="l" rtl="0">
              <a:lnSpc>
                <a:spcPct val="100000"/>
              </a:lnSpc>
              <a:spcBef>
                <a:spcPts val="0"/>
              </a:spcBef>
              <a:spcAft>
                <a:spcPts val="0"/>
              </a:spcAft>
              <a:buClr>
                <a:schemeClr val="dk1"/>
              </a:buClr>
              <a:buSzPts val="1400"/>
              <a:buFont typeface="Arial"/>
              <a:buAutoNum type="arabicPeriod"/>
            </a:pPr>
            <a:r>
              <a:rPr lang="en" sz="1200" b="0" i="0" u="none" strike="noStrike" cap="none">
                <a:solidFill>
                  <a:schemeClr val="dk1"/>
                </a:solidFill>
                <a:latin typeface="Arial"/>
                <a:ea typeface="Arial"/>
                <a:cs typeface="Arial"/>
                <a:sym typeface="Arial"/>
              </a:rPr>
              <a:t>Skin or contact </a:t>
            </a:r>
            <a:r>
              <a:rPr lang="en">
                <a:latin typeface="Arial"/>
                <a:ea typeface="Arial"/>
                <a:cs typeface="Arial"/>
                <a:sym typeface="Arial"/>
              </a:rPr>
              <a:t>absorption</a:t>
            </a:r>
            <a:r>
              <a:rPr lang="en" sz="1200" b="0" i="0" u="none" strike="noStrike" cap="none">
                <a:solidFill>
                  <a:schemeClr val="dk1"/>
                </a:solidFill>
                <a:latin typeface="Arial"/>
                <a:ea typeface="Arial"/>
                <a:cs typeface="Arial"/>
                <a:sym typeface="Arial"/>
              </a:rPr>
              <a:t>  - could be up to 1-2 days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200" b="0" i="1" u="none" strike="noStrike" cap="none">
              <a:solidFill>
                <a:srgbClr val="000000"/>
              </a:solidFill>
              <a:latin typeface="Arial"/>
              <a:ea typeface="Arial"/>
              <a:cs typeface="Arial"/>
              <a:sym typeface="Arial"/>
            </a:endParaRPr>
          </a:p>
        </p:txBody>
      </p:sp>
      <p:sp>
        <p:nvSpPr>
          <p:cNvPr id="298" name="Google Shape;298;g457dad20dd_2_2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722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Addictive substances travel from the VTA </a:t>
            </a:r>
            <a:r>
              <a:rPr lang="en-US" sz="1200" b="0" kern="1200" dirty="0">
                <a:solidFill>
                  <a:schemeClr val="tx1"/>
                </a:solidFill>
                <a:effectLst/>
                <a:latin typeface="+mn-lt"/>
                <a:ea typeface="+mn-ea"/>
                <a:cs typeface="+mn-cs"/>
              </a:rPr>
              <a:t>(</a:t>
            </a:r>
            <a:r>
              <a:rPr lang="en-US" b="0" dirty="0"/>
              <a:t>Ventral Tegmental Area)</a:t>
            </a:r>
            <a:r>
              <a:rPr lang="en-US" b="0" baseline="0" dirty="0"/>
              <a:t> </a:t>
            </a:r>
            <a:r>
              <a:rPr lang="en-US" sz="1200" kern="1200" dirty="0">
                <a:solidFill>
                  <a:schemeClr val="tx1"/>
                </a:solidFill>
                <a:effectLst/>
                <a:latin typeface="+mn-lt"/>
                <a:ea typeface="+mn-ea"/>
                <a:cs typeface="+mn-cs"/>
              </a:rPr>
              <a:t>to the nucleus </a:t>
            </a:r>
            <a:r>
              <a:rPr lang="en-US" sz="1200" kern="1200" dirty="0" err="1">
                <a:solidFill>
                  <a:schemeClr val="tx1"/>
                </a:solidFill>
                <a:effectLst/>
                <a:latin typeface="+mn-lt"/>
                <a:ea typeface="+mn-ea"/>
                <a:cs typeface="+mn-cs"/>
              </a:rPr>
              <a:t>accumbens</a:t>
            </a:r>
            <a:r>
              <a:rPr lang="en-US" sz="1200" kern="1200" dirty="0">
                <a:solidFill>
                  <a:schemeClr val="tx1"/>
                </a:solidFill>
                <a:effectLst/>
                <a:latin typeface="+mn-lt"/>
                <a:ea typeface="+mn-ea"/>
                <a:cs typeface="+mn-cs"/>
              </a:rPr>
              <a:t> and then up to the prefrontal cortex, affecting each along the way</a:t>
            </a:r>
            <a:r>
              <a:rPr lang="en-US" sz="1200" kern="120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84DF801-A015-C946-AA78-3D7102F530E8}" type="slidenum">
              <a:rPr lang="en-US" smtClean="0"/>
              <a:pPr/>
              <a:t>8</a:t>
            </a:fld>
            <a:endParaRPr lang="en-US"/>
          </a:p>
        </p:txBody>
      </p:sp>
    </p:spTree>
    <p:extLst>
      <p:ext uri="{BB962C8B-B14F-4D97-AF65-F5344CB8AC3E}">
        <p14:creationId xmlns:p14="http://schemas.microsoft.com/office/powerpoint/2010/main" val="327182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addictive substance tricks the brain into thinking it’s good for survival by giving those dopamine or serotonin</a:t>
            </a:r>
            <a:r>
              <a:rPr lang="en-US" baseline="0" dirty="0"/>
              <a:t> hits. Using these substances regularly before age 25 increases your chance of addiction significantly. After 25, the chance of addiction is lower, but the flip side is that people who started before 25 find it much harder to quit after 25 b/c the neural pathways solidify and addictive habits and mind set becomes harder to break. Learning pathways are the same as addiction, which is why you are </a:t>
            </a:r>
            <a:r>
              <a:rPr lang="en-US" baseline="0"/>
              <a:t>in school.</a:t>
            </a:r>
            <a:endParaRPr lang="en-US" dirty="0"/>
          </a:p>
        </p:txBody>
      </p:sp>
      <p:sp>
        <p:nvSpPr>
          <p:cNvPr id="4" name="Slide Number Placeholder 3"/>
          <p:cNvSpPr>
            <a:spLocks noGrp="1"/>
          </p:cNvSpPr>
          <p:nvPr>
            <p:ph type="sldNum" sz="quarter" idx="10"/>
          </p:nvPr>
        </p:nvSpPr>
        <p:spPr/>
        <p:txBody>
          <a:bodyPr/>
          <a:lstStyle/>
          <a:p>
            <a:fld id="{D84DF801-A015-C946-AA78-3D7102F530E8}" type="slidenum">
              <a:rPr lang="en-US" smtClean="0"/>
              <a:pPr/>
              <a:t>9</a:t>
            </a:fld>
            <a:endParaRPr lang="en-US"/>
          </a:p>
        </p:txBody>
      </p:sp>
    </p:spTree>
    <p:extLst>
      <p:ext uri="{BB962C8B-B14F-4D97-AF65-F5344CB8AC3E}">
        <p14:creationId xmlns:p14="http://schemas.microsoft.com/office/powerpoint/2010/main" val="129998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Caffeine—how many of you are dependent on it? Would you choose caffeine over your job? A relationship? Then you’re not addicted to it. </a:t>
            </a:r>
          </a:p>
        </p:txBody>
      </p:sp>
      <p:sp>
        <p:nvSpPr>
          <p:cNvPr id="4" name="Slide Number Placeholder 3"/>
          <p:cNvSpPr>
            <a:spLocks noGrp="1"/>
          </p:cNvSpPr>
          <p:nvPr>
            <p:ph type="sldNum" sz="quarter" idx="10"/>
          </p:nvPr>
        </p:nvSpPr>
        <p:spPr/>
        <p:txBody>
          <a:bodyPr/>
          <a:lstStyle/>
          <a:p>
            <a:fld id="{D84DF801-A015-C946-AA78-3D7102F530E8}" type="slidenum">
              <a:rPr lang="en-US" smtClean="0"/>
              <a:pPr/>
              <a:t>10</a:t>
            </a:fld>
            <a:endParaRPr lang="en-US"/>
          </a:p>
        </p:txBody>
      </p:sp>
    </p:spTree>
    <p:extLst>
      <p:ext uri="{BB962C8B-B14F-4D97-AF65-F5344CB8AC3E}">
        <p14:creationId xmlns:p14="http://schemas.microsoft.com/office/powerpoint/2010/main" val="3031994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of addiction. Romanticized, ritualized, slang + world view that draws a line vs. outsiders</a:t>
            </a:r>
            <a:r>
              <a:rPr lang="en-US" baseline="0" dirty="0"/>
              <a:t> who don’t get it. An important difference between dependence and addiction: Someone with a painful terminal illness may become physically </a:t>
            </a:r>
            <a:r>
              <a:rPr lang="en-US" b="1" baseline="0" dirty="0"/>
              <a:t>dependent</a:t>
            </a:r>
            <a:r>
              <a:rPr lang="en-US" baseline="0" dirty="0"/>
              <a:t> on pain killers but is unlikely to construct any positive psychological associations with the drug or romanticize and ritualize its use. That person is therefore NOT technically addicted. </a:t>
            </a:r>
            <a:endParaRPr lang="en-US" dirty="0"/>
          </a:p>
        </p:txBody>
      </p:sp>
      <p:sp>
        <p:nvSpPr>
          <p:cNvPr id="4" name="Slide Number Placeholder 3"/>
          <p:cNvSpPr>
            <a:spLocks noGrp="1"/>
          </p:cNvSpPr>
          <p:nvPr>
            <p:ph type="sldNum" sz="quarter" idx="10"/>
          </p:nvPr>
        </p:nvSpPr>
        <p:spPr/>
        <p:txBody>
          <a:bodyPr/>
          <a:lstStyle/>
          <a:p>
            <a:fld id="{D84DF801-A015-C946-AA78-3D7102F530E8}" type="slidenum">
              <a:rPr lang="en-US" smtClean="0"/>
              <a:pPr/>
              <a:t>11</a:t>
            </a:fld>
            <a:endParaRPr lang="en-US"/>
          </a:p>
        </p:txBody>
      </p:sp>
    </p:spTree>
    <p:extLst>
      <p:ext uri="{BB962C8B-B14F-4D97-AF65-F5344CB8AC3E}">
        <p14:creationId xmlns:p14="http://schemas.microsoft.com/office/powerpoint/2010/main" val="83135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E63A19-D123-FF4B-BE88-B3727311D4D3}" type="datetimeFigureOut">
              <a:rPr lang="en-US" smtClean="0"/>
              <a:pPr/>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63A19-D123-FF4B-BE88-B3727311D4D3}" type="datetimeFigureOut">
              <a:rPr lang="en-US" smtClean="0"/>
              <a:pPr/>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63A19-D123-FF4B-BE88-B3727311D4D3}" type="datetimeFigureOut">
              <a:rPr lang="en-US" smtClean="0"/>
              <a:pPr/>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593367"/>
            <a:ext cx="8520600" cy="763600"/>
          </a:xfrm>
          <a:prstGeom prst="rect">
            <a:avLst/>
          </a:prstGeom>
          <a:noFill/>
          <a:ln>
            <a:noFill/>
          </a:ln>
        </p:spPr>
        <p:txBody>
          <a:bodyPr spcFirstLastPara="1" wrap="square" lIns="68575" tIns="68575" rIns="68575" bIns="68575" anchor="t" anchorCtr="0"/>
          <a:lstStyle>
            <a:lvl1pPr marR="0" lvl="0"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9pPr>
          </a:lstStyle>
          <a:p>
            <a:endParaRPr/>
          </a:p>
        </p:txBody>
      </p:sp>
      <p:sp>
        <p:nvSpPr>
          <p:cNvPr id="64" name="Google Shape;64;p15"/>
          <p:cNvSpPr txBox="1">
            <a:spLocks noGrp="1"/>
          </p:cNvSpPr>
          <p:nvPr>
            <p:ph type="body" idx="1"/>
          </p:nvPr>
        </p:nvSpPr>
        <p:spPr>
          <a:xfrm>
            <a:off x="311700" y="1536633"/>
            <a:ext cx="8520600" cy="4555200"/>
          </a:xfrm>
          <a:prstGeom prst="rect">
            <a:avLst/>
          </a:prstGeom>
          <a:noFill/>
          <a:ln>
            <a:noFill/>
          </a:ln>
        </p:spPr>
        <p:txBody>
          <a:bodyPr spcFirstLastPara="1" wrap="square" lIns="68575" tIns="68575" rIns="68575" bIns="68575" anchor="t" anchorCtr="0"/>
          <a:lstStyle>
            <a:lvl1pPr marL="457200" marR="0" lvl="0" indent="-317500" algn="l">
              <a:lnSpc>
                <a:spcPct val="115000"/>
              </a:lnSpc>
              <a:spcBef>
                <a:spcPts val="0"/>
              </a:spcBef>
              <a:spcAft>
                <a:spcPts val="0"/>
              </a:spcAft>
              <a:buClr>
                <a:schemeClr val="dk2"/>
              </a:buClr>
              <a:buSzPts val="1400"/>
              <a:buFont typeface="Arial"/>
              <a:buChar char="●"/>
              <a:defRPr sz="1800" b="0" i="0" u="none" strike="noStrike" cap="none">
                <a:solidFill>
                  <a:schemeClr val="dk2"/>
                </a:solidFill>
                <a:latin typeface="Arial"/>
                <a:ea typeface="Arial"/>
                <a:cs typeface="Arial"/>
                <a:sym typeface="Arial"/>
              </a:defRPr>
            </a:lvl1pPr>
            <a:lvl2pPr marL="914400" marR="0" lvl="1" indent="-298450" algn="l">
              <a:lnSpc>
                <a:spcPct val="115000"/>
              </a:lnSpc>
              <a:spcBef>
                <a:spcPts val="16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2pPr>
            <a:lvl3pPr marL="1371600" marR="0" lvl="2" indent="-298450" algn="l">
              <a:lnSpc>
                <a:spcPct val="115000"/>
              </a:lnSpc>
              <a:spcBef>
                <a:spcPts val="16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3pPr>
            <a:lvl4pPr marL="1828800" marR="0" lvl="3" indent="-298450" algn="l">
              <a:lnSpc>
                <a:spcPct val="115000"/>
              </a:lnSpc>
              <a:spcBef>
                <a:spcPts val="16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4pPr>
            <a:lvl5pPr marL="2286000" marR="0" lvl="4" indent="-298450" algn="l">
              <a:lnSpc>
                <a:spcPct val="115000"/>
              </a:lnSpc>
              <a:spcBef>
                <a:spcPts val="16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5pPr>
            <a:lvl6pPr marL="2743200" marR="0" lvl="5" indent="-298450" algn="l">
              <a:lnSpc>
                <a:spcPct val="115000"/>
              </a:lnSpc>
              <a:spcBef>
                <a:spcPts val="16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6pPr>
            <a:lvl7pPr marL="3200400" marR="0" lvl="6" indent="-298450" algn="l">
              <a:lnSpc>
                <a:spcPct val="115000"/>
              </a:lnSpc>
              <a:spcBef>
                <a:spcPts val="16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7pPr>
            <a:lvl8pPr marL="3657600" marR="0" lvl="7" indent="-298450" algn="l">
              <a:lnSpc>
                <a:spcPct val="115000"/>
              </a:lnSpc>
              <a:spcBef>
                <a:spcPts val="1600"/>
              </a:spcBef>
              <a:spcAft>
                <a:spcPts val="0"/>
              </a:spcAft>
              <a:buClr>
                <a:schemeClr val="dk2"/>
              </a:buClr>
              <a:buSzPts val="1100"/>
              <a:buFont typeface="Arial"/>
              <a:buChar char="○"/>
              <a:defRPr sz="1400" b="0" i="0" u="none" strike="noStrike" cap="none">
                <a:solidFill>
                  <a:schemeClr val="dk2"/>
                </a:solidFill>
                <a:latin typeface="Arial"/>
                <a:ea typeface="Arial"/>
                <a:cs typeface="Arial"/>
                <a:sym typeface="Arial"/>
              </a:defRPr>
            </a:lvl8pPr>
            <a:lvl9pPr marL="4114800" marR="0" lvl="8" indent="-298450" algn="l">
              <a:lnSpc>
                <a:spcPct val="115000"/>
              </a:lnSpc>
              <a:spcBef>
                <a:spcPts val="1600"/>
              </a:spcBef>
              <a:spcAft>
                <a:spcPts val="1600"/>
              </a:spcAft>
              <a:buClr>
                <a:schemeClr val="dk2"/>
              </a:buClr>
              <a:buSzPts val="11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5" name="Google Shape;65;p15"/>
          <p:cNvSpPr txBox="1">
            <a:spLocks noGrp="1"/>
          </p:cNvSpPr>
          <p:nvPr>
            <p:ph type="sldNum" idx="12"/>
          </p:nvPr>
        </p:nvSpPr>
        <p:spPr>
          <a:xfrm>
            <a:off x="8472458" y="6217623"/>
            <a:ext cx="548700" cy="5248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484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63A19-D123-FF4B-BE88-B3727311D4D3}" type="datetimeFigureOut">
              <a:rPr lang="en-US" smtClean="0"/>
              <a:pPr/>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63A19-D123-FF4B-BE88-B3727311D4D3}" type="datetimeFigureOut">
              <a:rPr lang="en-US" smtClean="0"/>
              <a:pPr/>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E63A19-D123-FF4B-BE88-B3727311D4D3}" type="datetimeFigureOut">
              <a:rPr lang="en-US" smtClean="0"/>
              <a:pPr/>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E63A19-D123-FF4B-BE88-B3727311D4D3}" type="datetimeFigureOut">
              <a:rPr lang="en-US" smtClean="0"/>
              <a:pPr/>
              <a:t>10/30/19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E63A19-D123-FF4B-BE88-B3727311D4D3}" type="datetimeFigureOut">
              <a:rPr lang="en-US" smtClean="0"/>
              <a:pPr/>
              <a:t>10/30/19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63A19-D123-FF4B-BE88-B3727311D4D3}" type="datetimeFigureOut">
              <a:rPr lang="en-US" smtClean="0"/>
              <a:pPr/>
              <a:t>10/30/19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E63A19-D123-FF4B-BE88-B3727311D4D3}" type="datetimeFigureOut">
              <a:rPr lang="en-US" smtClean="0"/>
              <a:pPr/>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E63A19-D123-FF4B-BE88-B3727311D4D3}" type="datetimeFigureOut">
              <a:rPr lang="en-US" smtClean="0"/>
              <a:pPr/>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EF99-65D5-6F41-B1A7-A92FBD1CC6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63A19-D123-FF4B-BE88-B3727311D4D3}" type="datetimeFigureOut">
              <a:rPr lang="en-US" smtClean="0"/>
              <a:pPr/>
              <a:t>10/30/19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EEF99-65D5-6F41-B1A7-A92FBD1CC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dirty="0"/>
              <a:t>Addiction and the Teenage Brain</a:t>
            </a: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8" y="3581400"/>
            <a:ext cx="447675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0" y="1066801"/>
            <a:ext cx="8229600" cy="3429000"/>
          </a:xfrm>
        </p:spPr>
        <p:txBody>
          <a:bodyPr/>
          <a:lstStyle/>
          <a:p>
            <a:pPr marL="0" lvl="0" indent="0">
              <a:buNone/>
            </a:pPr>
            <a:r>
              <a:rPr lang="en-US" sz="2400" b="1" dirty="0"/>
              <a:t>Learning Target: </a:t>
            </a:r>
            <a:r>
              <a:rPr lang="en-US" sz="2400" dirty="0"/>
              <a:t>I can explain how addictive substances work in the brain, creating tolerance, dependence and addiction.</a:t>
            </a:r>
          </a:p>
          <a:p>
            <a:pPr marL="0" lvl="0" indent="0">
              <a:buNone/>
            </a:pPr>
            <a:r>
              <a:rPr lang="en-US" sz="2400" b="1" dirty="0"/>
              <a:t>Do Now: </a:t>
            </a:r>
            <a:r>
              <a:rPr lang="en-US" sz="2400" u="sng" dirty="0"/>
              <a:t>Each table </a:t>
            </a:r>
            <a:r>
              <a:rPr lang="en-US" sz="2400" dirty="0"/>
              <a:t>write one question about addictive substances (tobacco, alcohol, illegal drugs and prescription drug abuse) on the board. </a:t>
            </a:r>
            <a:r>
              <a:rPr lang="en-US" sz="2400" u="sng" dirty="0"/>
              <a:t>Sign your name, no repeats.</a:t>
            </a:r>
          </a:p>
          <a:p>
            <a:pPr marL="0" indent="0">
              <a:buNone/>
            </a:pPr>
            <a:endParaRPr lang="en-US" dirty="0"/>
          </a:p>
        </p:txBody>
      </p:sp>
      <p:pic>
        <p:nvPicPr>
          <p:cNvPr id="1026" name="Picture 2" descr="Related image">
            <a:extLst>
              <a:ext uri="{FF2B5EF4-FFF2-40B4-BE49-F238E27FC236}">
                <a16:creationId xmlns:a16="http://schemas.microsoft.com/office/drawing/2014/main" id="{11CE359A-AA66-6A48-B6F6-6AC8A296B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32200"/>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200" b="1" dirty="0"/>
              <a:t>Stage 2: Dependence </a:t>
            </a:r>
          </a:p>
        </p:txBody>
      </p:sp>
      <p:sp>
        <p:nvSpPr>
          <p:cNvPr id="3" name="Content Placeholder 2"/>
          <p:cNvSpPr>
            <a:spLocks noGrp="1"/>
          </p:cNvSpPr>
          <p:nvPr>
            <p:ph idx="1"/>
          </p:nvPr>
        </p:nvSpPr>
        <p:spPr>
          <a:xfrm>
            <a:off x="457200" y="609600"/>
            <a:ext cx="8229600" cy="2438399"/>
          </a:xfrm>
        </p:spPr>
        <p:txBody>
          <a:bodyPr>
            <a:normAutofit/>
          </a:bodyPr>
          <a:lstStyle/>
          <a:p>
            <a:r>
              <a:rPr lang="en-US" dirty="0"/>
              <a:t>The brain can only function normally with the substance.</a:t>
            </a:r>
          </a:p>
          <a:p>
            <a:r>
              <a:rPr lang="en-US" dirty="0"/>
              <a:t>Reduced pleasure from ordinary life. </a:t>
            </a:r>
          </a:p>
          <a:p>
            <a:r>
              <a:rPr lang="en-US" dirty="0"/>
              <a:t>Withdrawal symptoms.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8458200" cy="3581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0723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2800" b="1" dirty="0"/>
              <a:t>Stage 3: Addiction</a:t>
            </a:r>
          </a:p>
        </p:txBody>
      </p:sp>
      <p:sp>
        <p:nvSpPr>
          <p:cNvPr id="3" name="Content Placeholder 2"/>
          <p:cNvSpPr>
            <a:spLocks noGrp="1"/>
          </p:cNvSpPr>
          <p:nvPr>
            <p:ph idx="1"/>
          </p:nvPr>
        </p:nvSpPr>
        <p:spPr>
          <a:xfrm>
            <a:off x="457200" y="838200"/>
            <a:ext cx="8229600" cy="2438400"/>
          </a:xfrm>
        </p:spPr>
        <p:txBody>
          <a:bodyPr>
            <a:normAutofit fontScale="92500" lnSpcReduction="10000"/>
          </a:bodyPr>
          <a:lstStyle/>
          <a:p>
            <a:r>
              <a:rPr lang="en-US" b="1" dirty="0"/>
              <a:t>Addiction: </a:t>
            </a:r>
            <a:r>
              <a:rPr lang="en-US" dirty="0"/>
              <a:t>Continually engaging in a compulsive behavior, even when faced with negative consequences.</a:t>
            </a:r>
          </a:p>
          <a:p>
            <a:r>
              <a:rPr lang="en-US" dirty="0"/>
              <a:t>Loss of control over intake of the addictive substance. </a:t>
            </a:r>
          </a:p>
        </p:txBody>
      </p:sp>
      <p:sp>
        <p:nvSpPr>
          <p:cNvPr id="4" name="AutoShape 2" descr="Image result for stup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loss of control addiction">
            <a:extLst>
              <a:ext uri="{FF2B5EF4-FFF2-40B4-BE49-F238E27FC236}">
                <a16:creationId xmlns:a16="http://schemas.microsoft.com/office/drawing/2014/main" id="{BA8B05FE-F6CF-B742-B1DE-0B77456C9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76600"/>
            <a:ext cx="6400800" cy="352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68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4"/>
          <p:cNvPicPr>
            <a:picLocks noChangeAspect="1" noChangeArrowheads="1"/>
          </p:cNvPicPr>
          <p:nvPr/>
        </p:nvPicPr>
        <p:blipFill>
          <a:blip r:embed="rId3"/>
          <a:srcRect/>
          <a:stretch>
            <a:fillRect/>
          </a:stretch>
        </p:blipFill>
        <p:spPr bwMode="auto">
          <a:xfrm>
            <a:off x="39692" y="1509235"/>
            <a:ext cx="8723308" cy="3675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198" name="Text Box 6"/>
          <p:cNvSpPr txBox="1">
            <a:spLocks noChangeArrowheads="1"/>
          </p:cNvSpPr>
          <p:nvPr/>
        </p:nvSpPr>
        <p:spPr bwMode="auto">
          <a:xfrm>
            <a:off x="1752600" y="350838"/>
            <a:ext cx="56388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en-US" dirty="0">
                <a:latin typeface="Times New Roman" panose="02020603050405020304" pitchFamily="18" charset="0"/>
                <a:cs typeface="Times New Roman" panose="02020603050405020304" pitchFamily="18" charset="0"/>
              </a:rPr>
              <a:t>A Recovering Addict Thinks About Cocaine</a:t>
            </a:r>
          </a:p>
        </p:txBody>
      </p:sp>
      <p:sp>
        <p:nvSpPr>
          <p:cNvPr id="8200" name="Text Box 8"/>
          <p:cNvSpPr txBox="1">
            <a:spLocks noChangeArrowheads="1"/>
          </p:cNvSpPr>
          <p:nvPr/>
        </p:nvSpPr>
        <p:spPr bwMode="auto">
          <a:xfrm>
            <a:off x="833440" y="4838700"/>
            <a:ext cx="206375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defRPr/>
            </a:pPr>
            <a:r>
              <a:rPr lang="en-US" sz="2400" dirty="0">
                <a:solidFill>
                  <a:srgbClr val="FFEA18"/>
                </a:solidFill>
                <a:effectLst>
                  <a:outerShdw blurRad="38100" dist="38100" dir="2700000" algn="tl">
                    <a:srgbClr val="000000"/>
                  </a:outerShdw>
                </a:effectLst>
                <a:latin typeface="Helvetica" pitchFamily="84" charset="0"/>
                <a:ea typeface="+mn-ea"/>
              </a:rPr>
              <a:t>Nature</a:t>
            </a:r>
            <a:r>
              <a:rPr lang="en-US" sz="2000" dirty="0">
                <a:solidFill>
                  <a:srgbClr val="FFEA18"/>
                </a:solidFill>
                <a:effectLst>
                  <a:outerShdw blurRad="38100" dist="38100" dir="2700000" algn="tl">
                    <a:srgbClr val="000000"/>
                  </a:outerShdw>
                </a:effectLst>
                <a:latin typeface="Helvetica" pitchFamily="84" charset="0"/>
                <a:ea typeface="+mn-ea"/>
              </a:rPr>
              <a:t> </a:t>
            </a:r>
            <a:r>
              <a:rPr lang="en-US" sz="2400" dirty="0">
                <a:solidFill>
                  <a:srgbClr val="FFEA18"/>
                </a:solidFill>
                <a:effectLst>
                  <a:outerShdw blurRad="38100" dist="38100" dir="2700000" algn="tl">
                    <a:srgbClr val="000000"/>
                  </a:outerShdw>
                </a:effectLst>
                <a:latin typeface="Helvetica" pitchFamily="84" charset="0"/>
                <a:ea typeface="+mn-ea"/>
              </a:rPr>
              <a:t>Video</a:t>
            </a:r>
            <a:endParaRPr lang="en-US" sz="4000" dirty="0">
              <a:ea typeface="+mn-ea"/>
            </a:endParaRPr>
          </a:p>
        </p:txBody>
      </p:sp>
      <p:sp>
        <p:nvSpPr>
          <p:cNvPr id="8201" name="Text Box 9"/>
          <p:cNvSpPr txBox="1">
            <a:spLocks noChangeArrowheads="1"/>
          </p:cNvSpPr>
          <p:nvPr/>
        </p:nvSpPr>
        <p:spPr bwMode="auto">
          <a:xfrm>
            <a:off x="5754688" y="4838700"/>
            <a:ext cx="22987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defRPr/>
            </a:pPr>
            <a:r>
              <a:rPr lang="en-US" sz="2400" dirty="0">
                <a:solidFill>
                  <a:srgbClr val="FFEA18"/>
                </a:solidFill>
                <a:effectLst>
                  <a:outerShdw blurRad="38100" dist="38100" dir="2700000" algn="tl">
                    <a:srgbClr val="000000"/>
                  </a:outerShdw>
                </a:effectLst>
                <a:latin typeface="Helvetica" pitchFamily="84" charset="0"/>
                <a:ea typeface="+mn-ea"/>
              </a:rPr>
              <a:t>Cocaine Video</a:t>
            </a:r>
            <a:endParaRPr lang="en-US" sz="4000" dirty="0">
              <a:ea typeface="+mn-ea"/>
            </a:endParaRPr>
          </a:p>
        </p:txBody>
      </p:sp>
      <p:sp>
        <p:nvSpPr>
          <p:cNvPr id="8204" name="Text Box 12"/>
          <p:cNvSpPr txBox="1">
            <a:spLocks noChangeArrowheads="1"/>
          </p:cNvSpPr>
          <p:nvPr/>
        </p:nvSpPr>
        <p:spPr bwMode="auto">
          <a:xfrm>
            <a:off x="2736188" y="1555947"/>
            <a:ext cx="136447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defRPr/>
            </a:pPr>
            <a:r>
              <a:rPr lang="en-US" sz="1800" dirty="0">
                <a:solidFill>
                  <a:srgbClr val="FFEA18"/>
                </a:solidFill>
                <a:effectLst>
                  <a:outerShdw blurRad="38100" dist="38100" dir="2700000" algn="tl">
                    <a:srgbClr val="000000"/>
                  </a:outerShdw>
                </a:effectLst>
                <a:latin typeface="Helvetica" pitchFamily="84" charset="0"/>
                <a:ea typeface="+mn-ea"/>
              </a:rPr>
              <a:t>Amygdala</a:t>
            </a:r>
            <a:br>
              <a:rPr lang="en-US" sz="1800" dirty="0">
                <a:solidFill>
                  <a:srgbClr val="FFEA18"/>
                </a:solidFill>
                <a:effectLst>
                  <a:outerShdw blurRad="38100" dist="38100" dir="2700000" algn="tl">
                    <a:srgbClr val="000000"/>
                  </a:outerShdw>
                </a:effectLst>
                <a:latin typeface="Helvetica" pitchFamily="84" charset="0"/>
                <a:ea typeface="+mn-ea"/>
              </a:rPr>
            </a:br>
            <a:r>
              <a:rPr lang="en-US" dirty="0">
                <a:solidFill>
                  <a:srgbClr val="FFEA18"/>
                </a:solidFill>
                <a:effectLst>
                  <a:outerShdw blurRad="38100" dist="38100" dir="2700000" algn="tl">
                    <a:srgbClr val="000000"/>
                  </a:outerShdw>
                </a:effectLst>
                <a:latin typeface="Helvetica" pitchFamily="84" charset="0"/>
              </a:rPr>
              <a:t>barely</a:t>
            </a:r>
            <a:r>
              <a:rPr lang="en-US" sz="1800" dirty="0">
                <a:solidFill>
                  <a:srgbClr val="FFEA18"/>
                </a:solidFill>
                <a:effectLst>
                  <a:outerShdw blurRad="38100" dist="38100" dir="2700000" algn="tl">
                    <a:srgbClr val="000000"/>
                  </a:outerShdw>
                </a:effectLst>
                <a:latin typeface="Helvetica" pitchFamily="84" charset="0"/>
                <a:ea typeface="+mn-ea"/>
              </a:rPr>
              <a:t> lit up</a:t>
            </a:r>
            <a:endParaRPr lang="en-US" dirty="0">
              <a:ea typeface="+mn-ea"/>
            </a:endParaRPr>
          </a:p>
        </p:txBody>
      </p:sp>
      <p:sp>
        <p:nvSpPr>
          <p:cNvPr id="8206" name="Text Box 14"/>
          <p:cNvSpPr txBox="1">
            <a:spLocks noChangeArrowheads="1"/>
          </p:cNvSpPr>
          <p:nvPr/>
        </p:nvSpPr>
        <p:spPr bwMode="auto">
          <a:xfrm>
            <a:off x="7696200" y="1487488"/>
            <a:ext cx="12763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defRPr/>
            </a:pPr>
            <a:r>
              <a:rPr lang="en-US" sz="1800" dirty="0">
                <a:solidFill>
                  <a:srgbClr val="FFEA18"/>
                </a:solidFill>
                <a:effectLst>
                  <a:outerShdw blurRad="38100" dist="38100" dir="2700000" algn="tl">
                    <a:srgbClr val="000000"/>
                  </a:outerShdw>
                </a:effectLst>
                <a:latin typeface="Helvetica" pitchFamily="84" charset="0"/>
                <a:ea typeface="+mn-ea"/>
              </a:rPr>
              <a:t>Amygdala</a:t>
            </a:r>
            <a:br>
              <a:rPr lang="en-US" sz="1800" dirty="0">
                <a:solidFill>
                  <a:srgbClr val="FFEA18"/>
                </a:solidFill>
                <a:effectLst>
                  <a:outerShdw blurRad="38100" dist="38100" dir="2700000" algn="tl">
                    <a:srgbClr val="000000"/>
                  </a:outerShdw>
                </a:effectLst>
                <a:latin typeface="Helvetica" pitchFamily="84" charset="0"/>
                <a:ea typeface="+mn-ea"/>
              </a:rPr>
            </a:br>
            <a:r>
              <a:rPr lang="en-US" sz="1800" dirty="0">
                <a:solidFill>
                  <a:srgbClr val="FFEA18"/>
                </a:solidFill>
                <a:effectLst>
                  <a:outerShdw blurRad="38100" dist="38100" dir="2700000" algn="tl">
                    <a:srgbClr val="000000"/>
                  </a:outerShdw>
                </a:effectLst>
                <a:latin typeface="Helvetica" pitchFamily="84" charset="0"/>
                <a:ea typeface="+mn-ea"/>
              </a:rPr>
              <a:t>activated</a:t>
            </a:r>
            <a:endParaRPr lang="en-US" dirty="0">
              <a:ea typeface="+mn-ea"/>
            </a:endParaRPr>
          </a:p>
        </p:txBody>
      </p:sp>
      <p:sp>
        <p:nvSpPr>
          <p:cNvPr id="59403" name="Oval 15"/>
          <p:cNvSpPr>
            <a:spLocks noChangeArrowheads="1"/>
          </p:cNvSpPr>
          <p:nvPr/>
        </p:nvSpPr>
        <p:spPr bwMode="auto">
          <a:xfrm>
            <a:off x="6904038" y="2957513"/>
            <a:ext cx="409575" cy="450850"/>
          </a:xfrm>
          <a:prstGeom prst="ellipse">
            <a:avLst/>
          </a:prstGeom>
          <a:noFill/>
          <a:ln w="38100">
            <a:solidFill>
              <a:srgbClr val="FFEA18"/>
            </a:solidFill>
            <a:round/>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9404" name="Oval 16"/>
          <p:cNvSpPr>
            <a:spLocks noChangeArrowheads="1"/>
          </p:cNvSpPr>
          <p:nvPr/>
        </p:nvSpPr>
        <p:spPr bwMode="auto">
          <a:xfrm>
            <a:off x="1901301" y="2867025"/>
            <a:ext cx="304800" cy="304800"/>
          </a:xfrm>
          <a:prstGeom prst="ellipse">
            <a:avLst/>
          </a:prstGeom>
          <a:noFill/>
          <a:ln w="28575">
            <a:solidFill>
              <a:srgbClr val="FFEA18"/>
            </a:solidFill>
            <a:round/>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9405" name="Line 17"/>
          <p:cNvSpPr>
            <a:spLocks noChangeShapeType="1"/>
          </p:cNvSpPr>
          <p:nvPr/>
        </p:nvSpPr>
        <p:spPr bwMode="auto">
          <a:xfrm flipV="1">
            <a:off x="2206101" y="2039238"/>
            <a:ext cx="650875" cy="846137"/>
          </a:xfrm>
          <a:prstGeom prst="line">
            <a:avLst/>
          </a:prstGeom>
          <a:noFill/>
          <a:ln w="28575">
            <a:solidFill>
              <a:srgbClr val="FFEA1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9406" name="Line 18"/>
          <p:cNvSpPr>
            <a:spLocks noChangeShapeType="1"/>
          </p:cNvSpPr>
          <p:nvPr/>
        </p:nvSpPr>
        <p:spPr bwMode="auto">
          <a:xfrm flipV="1">
            <a:off x="7267575" y="2079625"/>
            <a:ext cx="895350" cy="962025"/>
          </a:xfrm>
          <a:prstGeom prst="line">
            <a:avLst/>
          </a:prstGeom>
          <a:noFill/>
          <a:ln w="38100">
            <a:solidFill>
              <a:srgbClr val="FFEA1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 name="TextBox 1"/>
          <p:cNvSpPr txBox="1"/>
          <p:nvPr/>
        </p:nvSpPr>
        <p:spPr>
          <a:xfrm>
            <a:off x="152400" y="6025549"/>
            <a:ext cx="8181975" cy="646331"/>
          </a:xfrm>
          <a:prstGeom prst="rect">
            <a:avLst/>
          </a:prstGeom>
          <a:noFill/>
        </p:spPr>
        <p:txBody>
          <a:bodyPr wrap="square" rtlCol="0">
            <a:spAutoFit/>
          </a:bodyPr>
          <a:lstStyle/>
          <a:p>
            <a:r>
              <a:rPr lang="en-US" dirty="0"/>
              <a:t>Even years into a recovery, the mere mention of cocaine or an image </a:t>
            </a:r>
            <a:r>
              <a:rPr lang="en-US"/>
              <a:t>of cocaine use </a:t>
            </a:r>
            <a:r>
              <a:rPr lang="en-US" dirty="0"/>
              <a:t>can trigger </a:t>
            </a:r>
            <a:r>
              <a:rPr lang="en-US"/>
              <a:t>intense cravings </a:t>
            </a:r>
            <a:r>
              <a:rPr lang="en-US" dirty="0"/>
              <a:t>on the part of an addict. </a:t>
            </a:r>
          </a:p>
        </p:txBody>
      </p:sp>
    </p:spTree>
    <p:extLst>
      <p:ext uri="{BB962C8B-B14F-4D97-AF65-F5344CB8AC3E}">
        <p14:creationId xmlns:p14="http://schemas.microsoft.com/office/powerpoint/2010/main" val="57093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2800" dirty="0"/>
              <a:t>How do addictive substances interact with your brain?</a:t>
            </a:r>
          </a:p>
        </p:txBody>
      </p:sp>
      <p:sp>
        <p:nvSpPr>
          <p:cNvPr id="3" name="Content Placeholder 2"/>
          <p:cNvSpPr>
            <a:spLocks noGrp="1"/>
          </p:cNvSpPr>
          <p:nvPr>
            <p:ph idx="1"/>
          </p:nvPr>
        </p:nvSpPr>
        <p:spPr>
          <a:xfrm>
            <a:off x="457200" y="609600"/>
            <a:ext cx="8229600" cy="2806676"/>
          </a:xfrm>
        </p:spPr>
        <p:txBody>
          <a:bodyPr>
            <a:normAutofit/>
          </a:bodyPr>
          <a:lstStyle/>
          <a:p>
            <a:r>
              <a:rPr lang="en-US" dirty="0"/>
              <a:t>Short term: They </a:t>
            </a:r>
            <a:r>
              <a:rPr lang="en-US" b="1" u="sng" dirty="0"/>
              <a:t>raise</a:t>
            </a:r>
            <a:r>
              <a:rPr lang="en-US" dirty="0"/>
              <a:t> the levels of </a:t>
            </a:r>
            <a:r>
              <a:rPr lang="en-US" b="1" u="sng" dirty="0"/>
              <a:t>dopamine</a:t>
            </a:r>
            <a:r>
              <a:rPr lang="en-US" dirty="0"/>
              <a:t> and </a:t>
            </a:r>
            <a:r>
              <a:rPr lang="en-US" b="1" u="sng" dirty="0"/>
              <a:t>serotonin</a:t>
            </a:r>
            <a:r>
              <a:rPr lang="en-US" dirty="0"/>
              <a:t> (feelings of pleasure and well-being). </a:t>
            </a:r>
          </a:p>
          <a:p>
            <a:r>
              <a:rPr lang="en-US" dirty="0"/>
              <a:t>Longer-term: They </a:t>
            </a:r>
            <a:r>
              <a:rPr lang="en-US" b="1" u="sng" dirty="0"/>
              <a:t>lower</a:t>
            </a:r>
            <a:r>
              <a:rPr lang="en-US" dirty="0"/>
              <a:t> dopamine and serotonin levels.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6276"/>
            <a:ext cx="9144000" cy="3441724"/>
          </a:xfrm>
          <a:prstGeom prst="rect">
            <a:avLst/>
          </a:prstGeom>
        </p:spPr>
      </p:pic>
    </p:spTree>
    <p:extLst>
      <p:ext uri="{BB962C8B-B14F-4D97-AF65-F5344CB8AC3E}">
        <p14:creationId xmlns:p14="http://schemas.microsoft.com/office/powerpoint/2010/main" val="273209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4"/>
          <p:cNvSpPr>
            <a:spLocks noGrp="1" noChangeArrowheads="1"/>
          </p:cNvSpPr>
          <p:nvPr>
            <p:ph type="title"/>
          </p:nvPr>
        </p:nvSpPr>
        <p:spPr>
          <a:xfrm>
            <a:off x="304800" y="457200"/>
            <a:ext cx="8077200" cy="1143000"/>
          </a:xfrm>
        </p:spPr>
        <p:txBody>
          <a:bodyPr>
            <a:normAutofit fontScale="90000"/>
          </a:bodyPr>
          <a:lstStyle/>
          <a:p>
            <a:pPr>
              <a:defRPr/>
            </a:pPr>
            <a:r>
              <a:rPr lang="en-US" altLang="en-US" sz="3600" dirty="0">
                <a:ea typeface="ＭＳ Ｐゴシック" pitchFamily="34" charset="-128"/>
              </a:rPr>
              <a:t>These Addictive Substances Increase Dopamine and/or Serotonin Levels</a:t>
            </a:r>
            <a:br>
              <a:rPr lang="en-US" altLang="en-US" sz="4000" dirty="0">
                <a:ea typeface="ＭＳ Ｐゴシック" pitchFamily="34" charset="-128"/>
              </a:rPr>
            </a:br>
            <a:endParaRPr lang="en-US" altLang="en-US" sz="4000" dirty="0">
              <a:ea typeface="ＭＳ Ｐゴシック" pitchFamily="34" charset="-128"/>
            </a:endParaRPr>
          </a:p>
        </p:txBody>
      </p:sp>
      <p:sp>
        <p:nvSpPr>
          <p:cNvPr id="55311" name="Rectangle 15"/>
          <p:cNvSpPr>
            <a:spLocks noGrp="1" noChangeArrowheads="1"/>
          </p:cNvSpPr>
          <p:nvPr>
            <p:ph type="body" sz="half" idx="1"/>
          </p:nvPr>
        </p:nvSpPr>
        <p:spPr>
          <a:xfrm>
            <a:off x="304800" y="1600200"/>
            <a:ext cx="3810000" cy="4114800"/>
          </a:xfrm>
        </p:spPr>
        <p:txBody>
          <a:bodyPr/>
          <a:lstStyle/>
          <a:p>
            <a:pPr>
              <a:buFontTx/>
              <a:buNone/>
              <a:defRPr/>
            </a:pPr>
            <a:r>
              <a:rPr lang="en-US" sz="3200" b="1" u="sng" dirty="0">
                <a:latin typeface="+mj-lt"/>
              </a:rPr>
              <a:t>Dopamine </a:t>
            </a:r>
          </a:p>
          <a:p>
            <a:pPr>
              <a:defRPr/>
            </a:pPr>
            <a:r>
              <a:rPr lang="en-US" sz="2400" b="1" u="sng" dirty="0">
                <a:latin typeface="+mj-lt"/>
              </a:rPr>
              <a:t>Opiates</a:t>
            </a:r>
            <a:r>
              <a:rPr lang="en-US" sz="2400" b="1" dirty="0">
                <a:latin typeface="+mj-lt"/>
              </a:rPr>
              <a:t> (heroin, </a:t>
            </a:r>
            <a:r>
              <a:rPr lang="en-US" sz="2400" b="1" dirty="0" err="1">
                <a:latin typeface="+mj-lt"/>
              </a:rPr>
              <a:t>Oxycontin</a:t>
            </a:r>
            <a:r>
              <a:rPr lang="en-US" sz="2400" b="1" dirty="0">
                <a:latin typeface="+mj-lt"/>
              </a:rPr>
              <a:t>, Vicodin)</a:t>
            </a:r>
          </a:p>
          <a:p>
            <a:pPr>
              <a:defRPr/>
            </a:pPr>
            <a:r>
              <a:rPr lang="en-US" sz="2400" b="1" u="sng" dirty="0">
                <a:latin typeface="+mj-lt"/>
              </a:rPr>
              <a:t>Alcohol</a:t>
            </a:r>
            <a:r>
              <a:rPr lang="en-US" sz="2400" b="1" dirty="0">
                <a:latin typeface="+mj-lt"/>
              </a:rPr>
              <a:t> causes excessive dopamine release</a:t>
            </a:r>
          </a:p>
          <a:p>
            <a:pPr>
              <a:spcAft>
                <a:spcPct val="50000"/>
              </a:spcAft>
              <a:defRPr/>
            </a:pPr>
            <a:r>
              <a:rPr lang="en-US" sz="2400" b="1" u="sng" dirty="0">
                <a:latin typeface="+mj-lt"/>
              </a:rPr>
              <a:t>Nicotine</a:t>
            </a:r>
            <a:r>
              <a:rPr lang="en-US" sz="2400" b="1" dirty="0">
                <a:latin typeface="+mj-lt"/>
              </a:rPr>
              <a:t> slows dopamine breakdown</a:t>
            </a:r>
          </a:p>
          <a:p>
            <a:pPr>
              <a:defRPr/>
            </a:pPr>
            <a:endParaRPr lang="en-US" dirty="0">
              <a:solidFill>
                <a:srgbClr val="FFFF00"/>
              </a:solidFill>
            </a:endParaRPr>
          </a:p>
        </p:txBody>
      </p:sp>
      <p:sp>
        <p:nvSpPr>
          <p:cNvPr id="55312" name="Rectangle 16"/>
          <p:cNvSpPr>
            <a:spLocks noGrp="1" noChangeArrowheads="1"/>
          </p:cNvSpPr>
          <p:nvPr>
            <p:ph type="body" sz="half" idx="2"/>
          </p:nvPr>
        </p:nvSpPr>
        <p:spPr>
          <a:xfrm>
            <a:off x="4572000" y="1600200"/>
            <a:ext cx="3810000" cy="4114800"/>
          </a:xfrm>
        </p:spPr>
        <p:txBody>
          <a:bodyPr>
            <a:normAutofit/>
          </a:bodyPr>
          <a:lstStyle/>
          <a:p>
            <a:pPr>
              <a:buFontTx/>
              <a:buNone/>
              <a:defRPr/>
            </a:pPr>
            <a:r>
              <a:rPr lang="en-US" sz="3200" b="1" u="sng" dirty="0">
                <a:latin typeface="+mj-lt"/>
              </a:rPr>
              <a:t>Serotonin</a:t>
            </a:r>
          </a:p>
          <a:p>
            <a:pPr>
              <a:spcAft>
                <a:spcPct val="50000"/>
              </a:spcAft>
              <a:defRPr/>
            </a:pPr>
            <a:r>
              <a:rPr lang="en-US" sz="2400" b="1" dirty="0">
                <a:latin typeface="+mj-lt"/>
              </a:rPr>
              <a:t>Amphetamines, MDMA and Ecstasy (MDMA + other random substances) cause excessive serotonin release</a:t>
            </a:r>
          </a:p>
          <a:p>
            <a:pPr>
              <a:defRPr/>
            </a:pPr>
            <a:endParaRPr lang="en-US" sz="2000" dirty="0">
              <a:solidFill>
                <a:srgbClr val="FFFF00"/>
              </a:solidFill>
            </a:endParaRPr>
          </a:p>
          <a:p>
            <a:pPr>
              <a:defRPr/>
            </a:pPr>
            <a:endParaRPr lang="en-US" dirty="0"/>
          </a:p>
        </p:txBody>
      </p:sp>
    </p:spTree>
    <p:extLst>
      <p:ext uri="{BB962C8B-B14F-4D97-AF65-F5344CB8AC3E}">
        <p14:creationId xmlns:p14="http://schemas.microsoft.com/office/powerpoint/2010/main" val="1226074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5311">
                                            <p:txEl>
                                              <p:pRg st="0" end="0"/>
                                            </p:txEl>
                                          </p:spTgt>
                                        </p:tgtEl>
                                        <p:attrNameLst>
                                          <p:attrName>style.visibility</p:attrName>
                                        </p:attrNameLst>
                                      </p:cBhvr>
                                      <p:to>
                                        <p:strVal val="visible"/>
                                      </p:to>
                                    </p:set>
                                    <p:animEffect transition="in" filter="wipe(down)">
                                      <p:cBhvr>
                                        <p:cTn id="7" dur="580">
                                          <p:stCondLst>
                                            <p:cond delay="0"/>
                                          </p:stCondLst>
                                        </p:cTn>
                                        <p:tgtEl>
                                          <p:spTgt spid="55311">
                                            <p:txEl>
                                              <p:pRg st="0" end="0"/>
                                            </p:txEl>
                                          </p:spTgt>
                                        </p:tgtEl>
                                      </p:cBhvr>
                                    </p:animEffect>
                                    <p:anim calcmode="lin" valueType="num">
                                      <p:cBhvr>
                                        <p:cTn id="8" dur="1822" tmFilter="0,0; 0.14,0.36; 0.43,0.73; 0.71,0.91; 1.0,1.0">
                                          <p:stCondLst>
                                            <p:cond delay="0"/>
                                          </p:stCondLst>
                                        </p:cTn>
                                        <p:tgtEl>
                                          <p:spTgt spid="553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3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3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3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3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5311">
                                            <p:txEl>
                                              <p:pRg st="0" end="0"/>
                                            </p:txEl>
                                          </p:spTgt>
                                        </p:tgtEl>
                                      </p:cBhvr>
                                      <p:to x="100000" y="60000"/>
                                    </p:animScale>
                                    <p:animScale>
                                      <p:cBhvr>
                                        <p:cTn id="14" dur="166" decel="50000">
                                          <p:stCondLst>
                                            <p:cond delay="676"/>
                                          </p:stCondLst>
                                        </p:cTn>
                                        <p:tgtEl>
                                          <p:spTgt spid="55311">
                                            <p:txEl>
                                              <p:pRg st="0" end="0"/>
                                            </p:txEl>
                                          </p:spTgt>
                                        </p:tgtEl>
                                      </p:cBhvr>
                                      <p:to x="100000" y="100000"/>
                                    </p:animScale>
                                    <p:animScale>
                                      <p:cBhvr>
                                        <p:cTn id="15" dur="26">
                                          <p:stCondLst>
                                            <p:cond delay="1312"/>
                                          </p:stCondLst>
                                        </p:cTn>
                                        <p:tgtEl>
                                          <p:spTgt spid="55311">
                                            <p:txEl>
                                              <p:pRg st="0" end="0"/>
                                            </p:txEl>
                                          </p:spTgt>
                                        </p:tgtEl>
                                      </p:cBhvr>
                                      <p:to x="100000" y="80000"/>
                                    </p:animScale>
                                    <p:animScale>
                                      <p:cBhvr>
                                        <p:cTn id="16" dur="166" decel="50000">
                                          <p:stCondLst>
                                            <p:cond delay="1338"/>
                                          </p:stCondLst>
                                        </p:cTn>
                                        <p:tgtEl>
                                          <p:spTgt spid="55311">
                                            <p:txEl>
                                              <p:pRg st="0" end="0"/>
                                            </p:txEl>
                                          </p:spTgt>
                                        </p:tgtEl>
                                      </p:cBhvr>
                                      <p:to x="100000" y="100000"/>
                                    </p:animScale>
                                    <p:animScale>
                                      <p:cBhvr>
                                        <p:cTn id="17" dur="26">
                                          <p:stCondLst>
                                            <p:cond delay="1642"/>
                                          </p:stCondLst>
                                        </p:cTn>
                                        <p:tgtEl>
                                          <p:spTgt spid="55311">
                                            <p:txEl>
                                              <p:pRg st="0" end="0"/>
                                            </p:txEl>
                                          </p:spTgt>
                                        </p:tgtEl>
                                      </p:cBhvr>
                                      <p:to x="100000" y="90000"/>
                                    </p:animScale>
                                    <p:animScale>
                                      <p:cBhvr>
                                        <p:cTn id="18" dur="166" decel="50000">
                                          <p:stCondLst>
                                            <p:cond delay="1668"/>
                                          </p:stCondLst>
                                        </p:cTn>
                                        <p:tgtEl>
                                          <p:spTgt spid="55311">
                                            <p:txEl>
                                              <p:pRg st="0" end="0"/>
                                            </p:txEl>
                                          </p:spTgt>
                                        </p:tgtEl>
                                      </p:cBhvr>
                                      <p:to x="100000" y="100000"/>
                                    </p:animScale>
                                    <p:animScale>
                                      <p:cBhvr>
                                        <p:cTn id="19" dur="26">
                                          <p:stCondLst>
                                            <p:cond delay="1808"/>
                                          </p:stCondLst>
                                        </p:cTn>
                                        <p:tgtEl>
                                          <p:spTgt spid="55311">
                                            <p:txEl>
                                              <p:pRg st="0" end="0"/>
                                            </p:txEl>
                                          </p:spTgt>
                                        </p:tgtEl>
                                      </p:cBhvr>
                                      <p:to x="100000" y="95000"/>
                                    </p:animScale>
                                    <p:animScale>
                                      <p:cBhvr>
                                        <p:cTn id="20" dur="166" decel="50000">
                                          <p:stCondLst>
                                            <p:cond delay="1834"/>
                                          </p:stCondLst>
                                        </p:cTn>
                                        <p:tgtEl>
                                          <p:spTgt spid="553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5311">
                                            <p:txEl>
                                              <p:pRg st="1" end="1"/>
                                            </p:txEl>
                                          </p:spTgt>
                                        </p:tgtEl>
                                        <p:attrNameLst>
                                          <p:attrName>style.visibility</p:attrName>
                                        </p:attrNameLst>
                                      </p:cBhvr>
                                      <p:to>
                                        <p:strVal val="visible"/>
                                      </p:to>
                                    </p:set>
                                    <p:animEffect transition="in" filter="wipe(down)">
                                      <p:cBhvr>
                                        <p:cTn id="25" dur="580">
                                          <p:stCondLst>
                                            <p:cond delay="0"/>
                                          </p:stCondLst>
                                        </p:cTn>
                                        <p:tgtEl>
                                          <p:spTgt spid="55311">
                                            <p:txEl>
                                              <p:pRg st="1" end="1"/>
                                            </p:txEl>
                                          </p:spTgt>
                                        </p:tgtEl>
                                      </p:cBhvr>
                                    </p:animEffect>
                                    <p:anim calcmode="lin" valueType="num">
                                      <p:cBhvr>
                                        <p:cTn id="26" dur="1822" tmFilter="0,0; 0.14,0.36; 0.43,0.73; 0.71,0.91; 1.0,1.0">
                                          <p:stCondLst>
                                            <p:cond delay="0"/>
                                          </p:stCondLst>
                                        </p:cTn>
                                        <p:tgtEl>
                                          <p:spTgt spid="5531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531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531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531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531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5311">
                                            <p:txEl>
                                              <p:pRg st="1" end="1"/>
                                            </p:txEl>
                                          </p:spTgt>
                                        </p:tgtEl>
                                      </p:cBhvr>
                                      <p:to x="100000" y="60000"/>
                                    </p:animScale>
                                    <p:animScale>
                                      <p:cBhvr>
                                        <p:cTn id="32" dur="166" decel="50000">
                                          <p:stCondLst>
                                            <p:cond delay="676"/>
                                          </p:stCondLst>
                                        </p:cTn>
                                        <p:tgtEl>
                                          <p:spTgt spid="55311">
                                            <p:txEl>
                                              <p:pRg st="1" end="1"/>
                                            </p:txEl>
                                          </p:spTgt>
                                        </p:tgtEl>
                                      </p:cBhvr>
                                      <p:to x="100000" y="100000"/>
                                    </p:animScale>
                                    <p:animScale>
                                      <p:cBhvr>
                                        <p:cTn id="33" dur="26">
                                          <p:stCondLst>
                                            <p:cond delay="1312"/>
                                          </p:stCondLst>
                                        </p:cTn>
                                        <p:tgtEl>
                                          <p:spTgt spid="55311">
                                            <p:txEl>
                                              <p:pRg st="1" end="1"/>
                                            </p:txEl>
                                          </p:spTgt>
                                        </p:tgtEl>
                                      </p:cBhvr>
                                      <p:to x="100000" y="80000"/>
                                    </p:animScale>
                                    <p:animScale>
                                      <p:cBhvr>
                                        <p:cTn id="34" dur="166" decel="50000">
                                          <p:stCondLst>
                                            <p:cond delay="1338"/>
                                          </p:stCondLst>
                                        </p:cTn>
                                        <p:tgtEl>
                                          <p:spTgt spid="55311">
                                            <p:txEl>
                                              <p:pRg st="1" end="1"/>
                                            </p:txEl>
                                          </p:spTgt>
                                        </p:tgtEl>
                                      </p:cBhvr>
                                      <p:to x="100000" y="100000"/>
                                    </p:animScale>
                                    <p:animScale>
                                      <p:cBhvr>
                                        <p:cTn id="35" dur="26">
                                          <p:stCondLst>
                                            <p:cond delay="1642"/>
                                          </p:stCondLst>
                                        </p:cTn>
                                        <p:tgtEl>
                                          <p:spTgt spid="55311">
                                            <p:txEl>
                                              <p:pRg st="1" end="1"/>
                                            </p:txEl>
                                          </p:spTgt>
                                        </p:tgtEl>
                                      </p:cBhvr>
                                      <p:to x="100000" y="90000"/>
                                    </p:animScale>
                                    <p:animScale>
                                      <p:cBhvr>
                                        <p:cTn id="36" dur="166" decel="50000">
                                          <p:stCondLst>
                                            <p:cond delay="1668"/>
                                          </p:stCondLst>
                                        </p:cTn>
                                        <p:tgtEl>
                                          <p:spTgt spid="55311">
                                            <p:txEl>
                                              <p:pRg st="1" end="1"/>
                                            </p:txEl>
                                          </p:spTgt>
                                        </p:tgtEl>
                                      </p:cBhvr>
                                      <p:to x="100000" y="100000"/>
                                    </p:animScale>
                                    <p:animScale>
                                      <p:cBhvr>
                                        <p:cTn id="37" dur="26">
                                          <p:stCondLst>
                                            <p:cond delay="1808"/>
                                          </p:stCondLst>
                                        </p:cTn>
                                        <p:tgtEl>
                                          <p:spTgt spid="55311">
                                            <p:txEl>
                                              <p:pRg st="1" end="1"/>
                                            </p:txEl>
                                          </p:spTgt>
                                        </p:tgtEl>
                                      </p:cBhvr>
                                      <p:to x="100000" y="95000"/>
                                    </p:animScale>
                                    <p:animScale>
                                      <p:cBhvr>
                                        <p:cTn id="38" dur="166" decel="50000">
                                          <p:stCondLst>
                                            <p:cond delay="1834"/>
                                          </p:stCondLst>
                                        </p:cTn>
                                        <p:tgtEl>
                                          <p:spTgt spid="55311">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5311">
                                            <p:txEl>
                                              <p:pRg st="2" end="2"/>
                                            </p:txEl>
                                          </p:spTgt>
                                        </p:tgtEl>
                                        <p:attrNameLst>
                                          <p:attrName>style.visibility</p:attrName>
                                        </p:attrNameLst>
                                      </p:cBhvr>
                                      <p:to>
                                        <p:strVal val="visible"/>
                                      </p:to>
                                    </p:set>
                                    <p:animEffect transition="in" filter="wipe(down)">
                                      <p:cBhvr>
                                        <p:cTn id="43" dur="580">
                                          <p:stCondLst>
                                            <p:cond delay="0"/>
                                          </p:stCondLst>
                                        </p:cTn>
                                        <p:tgtEl>
                                          <p:spTgt spid="55311">
                                            <p:txEl>
                                              <p:pRg st="2" end="2"/>
                                            </p:txEl>
                                          </p:spTgt>
                                        </p:tgtEl>
                                      </p:cBhvr>
                                    </p:animEffect>
                                    <p:anim calcmode="lin" valueType="num">
                                      <p:cBhvr>
                                        <p:cTn id="44" dur="1822" tmFilter="0,0; 0.14,0.36; 0.43,0.73; 0.71,0.91; 1.0,1.0">
                                          <p:stCondLst>
                                            <p:cond delay="0"/>
                                          </p:stCondLst>
                                        </p:cTn>
                                        <p:tgtEl>
                                          <p:spTgt spid="5531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531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531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531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531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5311">
                                            <p:txEl>
                                              <p:pRg st="2" end="2"/>
                                            </p:txEl>
                                          </p:spTgt>
                                        </p:tgtEl>
                                      </p:cBhvr>
                                      <p:to x="100000" y="60000"/>
                                    </p:animScale>
                                    <p:animScale>
                                      <p:cBhvr>
                                        <p:cTn id="50" dur="166" decel="50000">
                                          <p:stCondLst>
                                            <p:cond delay="676"/>
                                          </p:stCondLst>
                                        </p:cTn>
                                        <p:tgtEl>
                                          <p:spTgt spid="55311">
                                            <p:txEl>
                                              <p:pRg st="2" end="2"/>
                                            </p:txEl>
                                          </p:spTgt>
                                        </p:tgtEl>
                                      </p:cBhvr>
                                      <p:to x="100000" y="100000"/>
                                    </p:animScale>
                                    <p:animScale>
                                      <p:cBhvr>
                                        <p:cTn id="51" dur="26">
                                          <p:stCondLst>
                                            <p:cond delay="1312"/>
                                          </p:stCondLst>
                                        </p:cTn>
                                        <p:tgtEl>
                                          <p:spTgt spid="55311">
                                            <p:txEl>
                                              <p:pRg st="2" end="2"/>
                                            </p:txEl>
                                          </p:spTgt>
                                        </p:tgtEl>
                                      </p:cBhvr>
                                      <p:to x="100000" y="80000"/>
                                    </p:animScale>
                                    <p:animScale>
                                      <p:cBhvr>
                                        <p:cTn id="52" dur="166" decel="50000">
                                          <p:stCondLst>
                                            <p:cond delay="1338"/>
                                          </p:stCondLst>
                                        </p:cTn>
                                        <p:tgtEl>
                                          <p:spTgt spid="55311">
                                            <p:txEl>
                                              <p:pRg st="2" end="2"/>
                                            </p:txEl>
                                          </p:spTgt>
                                        </p:tgtEl>
                                      </p:cBhvr>
                                      <p:to x="100000" y="100000"/>
                                    </p:animScale>
                                    <p:animScale>
                                      <p:cBhvr>
                                        <p:cTn id="53" dur="26">
                                          <p:stCondLst>
                                            <p:cond delay="1642"/>
                                          </p:stCondLst>
                                        </p:cTn>
                                        <p:tgtEl>
                                          <p:spTgt spid="55311">
                                            <p:txEl>
                                              <p:pRg st="2" end="2"/>
                                            </p:txEl>
                                          </p:spTgt>
                                        </p:tgtEl>
                                      </p:cBhvr>
                                      <p:to x="100000" y="90000"/>
                                    </p:animScale>
                                    <p:animScale>
                                      <p:cBhvr>
                                        <p:cTn id="54" dur="166" decel="50000">
                                          <p:stCondLst>
                                            <p:cond delay="1668"/>
                                          </p:stCondLst>
                                        </p:cTn>
                                        <p:tgtEl>
                                          <p:spTgt spid="55311">
                                            <p:txEl>
                                              <p:pRg st="2" end="2"/>
                                            </p:txEl>
                                          </p:spTgt>
                                        </p:tgtEl>
                                      </p:cBhvr>
                                      <p:to x="100000" y="100000"/>
                                    </p:animScale>
                                    <p:animScale>
                                      <p:cBhvr>
                                        <p:cTn id="55" dur="26">
                                          <p:stCondLst>
                                            <p:cond delay="1808"/>
                                          </p:stCondLst>
                                        </p:cTn>
                                        <p:tgtEl>
                                          <p:spTgt spid="55311">
                                            <p:txEl>
                                              <p:pRg st="2" end="2"/>
                                            </p:txEl>
                                          </p:spTgt>
                                        </p:tgtEl>
                                      </p:cBhvr>
                                      <p:to x="100000" y="95000"/>
                                    </p:animScale>
                                    <p:animScale>
                                      <p:cBhvr>
                                        <p:cTn id="56" dur="166" decel="50000">
                                          <p:stCondLst>
                                            <p:cond delay="1834"/>
                                          </p:stCondLst>
                                        </p:cTn>
                                        <p:tgtEl>
                                          <p:spTgt spid="55311">
                                            <p:txEl>
                                              <p:pRg st="2" end="2"/>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55311">
                                            <p:txEl>
                                              <p:pRg st="3" end="3"/>
                                            </p:txEl>
                                          </p:spTgt>
                                        </p:tgtEl>
                                        <p:attrNameLst>
                                          <p:attrName>style.visibility</p:attrName>
                                        </p:attrNameLst>
                                      </p:cBhvr>
                                      <p:to>
                                        <p:strVal val="visible"/>
                                      </p:to>
                                    </p:set>
                                    <p:animEffect transition="in" filter="wipe(down)">
                                      <p:cBhvr>
                                        <p:cTn id="59" dur="580">
                                          <p:stCondLst>
                                            <p:cond delay="0"/>
                                          </p:stCondLst>
                                        </p:cTn>
                                        <p:tgtEl>
                                          <p:spTgt spid="55311">
                                            <p:txEl>
                                              <p:pRg st="3" end="3"/>
                                            </p:txEl>
                                          </p:spTgt>
                                        </p:tgtEl>
                                      </p:cBhvr>
                                    </p:animEffect>
                                    <p:anim calcmode="lin" valueType="num">
                                      <p:cBhvr>
                                        <p:cTn id="60" dur="1822" tmFilter="0,0; 0.14,0.36; 0.43,0.73; 0.71,0.91; 1.0,1.0">
                                          <p:stCondLst>
                                            <p:cond delay="0"/>
                                          </p:stCondLst>
                                        </p:cTn>
                                        <p:tgtEl>
                                          <p:spTgt spid="55311">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5311">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5311">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5311">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5311">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5311">
                                            <p:txEl>
                                              <p:pRg st="3" end="3"/>
                                            </p:txEl>
                                          </p:spTgt>
                                        </p:tgtEl>
                                      </p:cBhvr>
                                      <p:to x="100000" y="60000"/>
                                    </p:animScale>
                                    <p:animScale>
                                      <p:cBhvr>
                                        <p:cTn id="66" dur="166" decel="50000">
                                          <p:stCondLst>
                                            <p:cond delay="676"/>
                                          </p:stCondLst>
                                        </p:cTn>
                                        <p:tgtEl>
                                          <p:spTgt spid="55311">
                                            <p:txEl>
                                              <p:pRg st="3" end="3"/>
                                            </p:txEl>
                                          </p:spTgt>
                                        </p:tgtEl>
                                      </p:cBhvr>
                                      <p:to x="100000" y="100000"/>
                                    </p:animScale>
                                    <p:animScale>
                                      <p:cBhvr>
                                        <p:cTn id="67" dur="26">
                                          <p:stCondLst>
                                            <p:cond delay="1312"/>
                                          </p:stCondLst>
                                        </p:cTn>
                                        <p:tgtEl>
                                          <p:spTgt spid="55311">
                                            <p:txEl>
                                              <p:pRg st="3" end="3"/>
                                            </p:txEl>
                                          </p:spTgt>
                                        </p:tgtEl>
                                      </p:cBhvr>
                                      <p:to x="100000" y="80000"/>
                                    </p:animScale>
                                    <p:animScale>
                                      <p:cBhvr>
                                        <p:cTn id="68" dur="166" decel="50000">
                                          <p:stCondLst>
                                            <p:cond delay="1338"/>
                                          </p:stCondLst>
                                        </p:cTn>
                                        <p:tgtEl>
                                          <p:spTgt spid="55311">
                                            <p:txEl>
                                              <p:pRg st="3" end="3"/>
                                            </p:txEl>
                                          </p:spTgt>
                                        </p:tgtEl>
                                      </p:cBhvr>
                                      <p:to x="100000" y="100000"/>
                                    </p:animScale>
                                    <p:animScale>
                                      <p:cBhvr>
                                        <p:cTn id="69" dur="26">
                                          <p:stCondLst>
                                            <p:cond delay="1642"/>
                                          </p:stCondLst>
                                        </p:cTn>
                                        <p:tgtEl>
                                          <p:spTgt spid="55311">
                                            <p:txEl>
                                              <p:pRg st="3" end="3"/>
                                            </p:txEl>
                                          </p:spTgt>
                                        </p:tgtEl>
                                      </p:cBhvr>
                                      <p:to x="100000" y="90000"/>
                                    </p:animScale>
                                    <p:animScale>
                                      <p:cBhvr>
                                        <p:cTn id="70" dur="166" decel="50000">
                                          <p:stCondLst>
                                            <p:cond delay="1668"/>
                                          </p:stCondLst>
                                        </p:cTn>
                                        <p:tgtEl>
                                          <p:spTgt spid="55311">
                                            <p:txEl>
                                              <p:pRg st="3" end="3"/>
                                            </p:txEl>
                                          </p:spTgt>
                                        </p:tgtEl>
                                      </p:cBhvr>
                                      <p:to x="100000" y="100000"/>
                                    </p:animScale>
                                    <p:animScale>
                                      <p:cBhvr>
                                        <p:cTn id="71" dur="26">
                                          <p:stCondLst>
                                            <p:cond delay="1808"/>
                                          </p:stCondLst>
                                        </p:cTn>
                                        <p:tgtEl>
                                          <p:spTgt spid="55311">
                                            <p:txEl>
                                              <p:pRg st="3" end="3"/>
                                            </p:txEl>
                                          </p:spTgt>
                                        </p:tgtEl>
                                      </p:cBhvr>
                                      <p:to x="100000" y="95000"/>
                                    </p:animScale>
                                    <p:animScale>
                                      <p:cBhvr>
                                        <p:cTn id="72" dur="166" decel="50000">
                                          <p:stCondLst>
                                            <p:cond delay="1834"/>
                                          </p:stCondLst>
                                        </p:cTn>
                                        <p:tgtEl>
                                          <p:spTgt spid="55311">
                                            <p:txEl>
                                              <p:pRg st="3" end="3"/>
                                            </p:txEl>
                                          </p:spTgt>
                                        </p:tgtEl>
                                      </p:cBhvr>
                                      <p:to x="100000" y="1000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37" presetClass="entr" presetSubtype="0" fill="hold" nodeType="clickEffect">
                                  <p:stCondLst>
                                    <p:cond delay="0"/>
                                  </p:stCondLst>
                                  <p:childTnLst>
                                    <p:set>
                                      <p:cBhvr>
                                        <p:cTn id="76" dur="1" fill="hold">
                                          <p:stCondLst>
                                            <p:cond delay="0"/>
                                          </p:stCondLst>
                                        </p:cTn>
                                        <p:tgtEl>
                                          <p:spTgt spid="55312">
                                            <p:txEl>
                                              <p:pRg st="0" end="0"/>
                                            </p:txEl>
                                          </p:spTgt>
                                        </p:tgtEl>
                                        <p:attrNameLst>
                                          <p:attrName>style.visibility</p:attrName>
                                        </p:attrNameLst>
                                      </p:cBhvr>
                                      <p:to>
                                        <p:strVal val="visible"/>
                                      </p:to>
                                    </p:set>
                                    <p:animEffect transition="in" filter="fade">
                                      <p:cBhvr>
                                        <p:cTn id="77" dur="1000"/>
                                        <p:tgtEl>
                                          <p:spTgt spid="55312">
                                            <p:txEl>
                                              <p:pRg st="0" end="0"/>
                                            </p:txEl>
                                          </p:spTgt>
                                        </p:tgtEl>
                                      </p:cBhvr>
                                    </p:animEffect>
                                    <p:anim calcmode="lin" valueType="num">
                                      <p:cBhvr>
                                        <p:cTn id="78" dur="1000" fill="hold"/>
                                        <p:tgtEl>
                                          <p:spTgt spid="55312">
                                            <p:txEl>
                                              <p:pRg st="0" end="0"/>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55312">
                                            <p:txEl>
                                              <p:pRg st="0" end="0"/>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55312">
                                            <p:txEl>
                                              <p:pRg st="0" end="0"/>
                                            </p:txEl>
                                          </p:spTgt>
                                        </p:tgtEl>
                                        <p:attrNameLst>
                                          <p:attrName>ppt_y</p:attrName>
                                        </p:attrNameLst>
                                      </p:cBhvr>
                                      <p:tavLst>
                                        <p:tav tm="0">
                                          <p:val>
                                            <p:strVal val="#ppt_y-.03"/>
                                          </p:val>
                                        </p:tav>
                                        <p:tav tm="100000">
                                          <p:val>
                                            <p:strVal val="#ppt_y"/>
                                          </p:val>
                                        </p:tav>
                                      </p:tavLst>
                                    </p:anim>
                                  </p:childTnLst>
                                </p:cTn>
                              </p:par>
                              <p:par>
                                <p:cTn id="81" presetID="37" presetClass="entr" presetSubtype="0" fill="hold" nodeType="withEffect">
                                  <p:stCondLst>
                                    <p:cond delay="0"/>
                                  </p:stCondLst>
                                  <p:childTnLst>
                                    <p:set>
                                      <p:cBhvr>
                                        <p:cTn id="82" dur="1" fill="hold">
                                          <p:stCondLst>
                                            <p:cond delay="0"/>
                                          </p:stCondLst>
                                        </p:cTn>
                                        <p:tgtEl>
                                          <p:spTgt spid="55312">
                                            <p:txEl>
                                              <p:pRg st="1" end="1"/>
                                            </p:txEl>
                                          </p:spTgt>
                                        </p:tgtEl>
                                        <p:attrNameLst>
                                          <p:attrName>style.visibility</p:attrName>
                                        </p:attrNameLst>
                                      </p:cBhvr>
                                      <p:to>
                                        <p:strVal val="visible"/>
                                      </p:to>
                                    </p:set>
                                    <p:animEffect transition="in" filter="fade">
                                      <p:cBhvr>
                                        <p:cTn id="83" dur="1000"/>
                                        <p:tgtEl>
                                          <p:spTgt spid="55312">
                                            <p:txEl>
                                              <p:pRg st="1" end="1"/>
                                            </p:txEl>
                                          </p:spTgt>
                                        </p:tgtEl>
                                      </p:cBhvr>
                                    </p:animEffect>
                                    <p:anim calcmode="lin" valueType="num">
                                      <p:cBhvr>
                                        <p:cTn id="84" dur="1000" fill="hold"/>
                                        <p:tgtEl>
                                          <p:spTgt spid="55312">
                                            <p:txEl>
                                              <p:pRg st="1" end="1"/>
                                            </p:txEl>
                                          </p:spTgt>
                                        </p:tgtEl>
                                        <p:attrNameLst>
                                          <p:attrName>ppt_x</p:attrName>
                                        </p:attrNameLst>
                                      </p:cBhvr>
                                      <p:tavLst>
                                        <p:tav tm="0">
                                          <p:val>
                                            <p:strVal val="#ppt_x"/>
                                          </p:val>
                                        </p:tav>
                                        <p:tav tm="100000">
                                          <p:val>
                                            <p:strVal val="#ppt_x"/>
                                          </p:val>
                                        </p:tav>
                                      </p:tavLst>
                                    </p:anim>
                                    <p:anim calcmode="lin" valueType="num">
                                      <p:cBhvr>
                                        <p:cTn id="85" dur="900" decel="100000" fill="hold"/>
                                        <p:tgtEl>
                                          <p:spTgt spid="55312">
                                            <p:txEl>
                                              <p:pRg st="1" end="1"/>
                                            </p:tx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5312">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aphicFrame>
        <p:nvGraphicFramePr>
          <p:cNvPr id="252" name="Google Shape;252;p36"/>
          <p:cNvGraphicFramePr/>
          <p:nvPr/>
        </p:nvGraphicFramePr>
        <p:xfrm>
          <a:off x="1" y="857244"/>
          <a:ext cx="9143975" cy="4236690"/>
        </p:xfrm>
        <a:graphic>
          <a:graphicData uri="http://schemas.openxmlformats.org/drawingml/2006/table">
            <a:tbl>
              <a:tblPr>
                <a:noFill/>
              </a:tblPr>
              <a:tblGrid>
                <a:gridCol w="1896750">
                  <a:extLst>
                    <a:ext uri="{9D8B030D-6E8A-4147-A177-3AD203B41FA5}">
                      <a16:colId xmlns:a16="http://schemas.microsoft.com/office/drawing/2014/main" val="20000"/>
                    </a:ext>
                  </a:extLst>
                </a:gridCol>
                <a:gridCol w="2675225">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737175">
                <a:tc>
                  <a:txBody>
                    <a:bodyPr/>
                    <a:lstStyle/>
                    <a:p>
                      <a:pPr marL="0" marR="0" lvl="0" indent="0" algn="l" rtl="0">
                        <a:lnSpc>
                          <a:spcPct val="100000"/>
                        </a:lnSpc>
                        <a:spcBef>
                          <a:spcPts val="0"/>
                        </a:spcBef>
                        <a:spcAft>
                          <a:spcPts val="0"/>
                        </a:spcAft>
                        <a:buClr>
                          <a:srgbClr val="000000"/>
                        </a:buClr>
                        <a:buSzPts val="1100"/>
                        <a:buFont typeface="Arial"/>
                        <a:buNone/>
                      </a:pPr>
                      <a:r>
                        <a:rPr lang="en" sz="1500" b="1" u="none" strike="noStrike" cap="none">
                          <a:solidFill>
                            <a:schemeClr val="lt1"/>
                          </a:solidFill>
                          <a:latin typeface="Arial"/>
                          <a:ea typeface="Arial"/>
                          <a:cs typeface="Arial"/>
                          <a:sym typeface="Arial"/>
                        </a:rPr>
                        <a:t>PSYCHOACTIVE DRUGS</a:t>
                      </a:r>
                      <a:endParaRPr sz="1500" u="none" strike="noStrike" cap="none">
                        <a:solidFill>
                          <a:schemeClr val="lt1"/>
                        </a:solidFill>
                        <a:latin typeface="Arial"/>
                        <a:ea typeface="Arial"/>
                        <a:cs typeface="Arial"/>
                        <a:sym typeface="Arial"/>
                      </a:endParaRPr>
                    </a:p>
                  </a:txBody>
                  <a:tcPr marL="91425" marR="91425" marT="91425" marB="91425" anchor="ctr">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500" b="1" u="none" strike="noStrike" cap="none">
                          <a:solidFill>
                            <a:schemeClr val="lt1"/>
                          </a:solidFill>
                          <a:latin typeface="Arial"/>
                          <a:ea typeface="Arial"/>
                          <a:cs typeface="Arial"/>
                          <a:sym typeface="Arial"/>
                        </a:rPr>
                        <a:t>UPPERS / </a:t>
                      </a:r>
                      <a:endParaRPr sz="1500" b="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500" b="1" u="none" strike="noStrike" cap="none">
                          <a:solidFill>
                            <a:schemeClr val="lt1"/>
                          </a:solidFill>
                          <a:latin typeface="Arial"/>
                          <a:ea typeface="Arial"/>
                          <a:cs typeface="Arial"/>
                          <a:sym typeface="Arial"/>
                        </a:rPr>
                        <a:t>STIMULANTS</a:t>
                      </a:r>
                      <a:endParaRPr sz="1500" b="1" u="none" strike="noStrike" cap="none">
                        <a:solidFill>
                          <a:schemeClr val="lt1"/>
                        </a:solidFill>
                        <a:latin typeface="Arial"/>
                        <a:ea typeface="Arial"/>
                        <a:cs typeface="Arial"/>
                        <a:sym typeface="Arial"/>
                      </a:endParaRPr>
                    </a:p>
                  </a:txBody>
                  <a:tcPr marL="91425" marR="91425" marT="91425" marB="91425" anchor="ctr">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500" b="1" u="none" strike="noStrike" cap="none">
                          <a:solidFill>
                            <a:schemeClr val="lt1"/>
                          </a:solidFill>
                          <a:latin typeface="Arial"/>
                          <a:ea typeface="Arial"/>
                          <a:cs typeface="Arial"/>
                          <a:sym typeface="Arial"/>
                        </a:rPr>
                        <a:t>DOWNERS / DEPRESSANTS</a:t>
                      </a:r>
                      <a:endParaRPr sz="1500" b="1" u="none" strike="noStrike" cap="none">
                        <a:solidFill>
                          <a:schemeClr val="lt1"/>
                        </a:solidFill>
                        <a:latin typeface="Arial"/>
                        <a:ea typeface="Arial"/>
                        <a:cs typeface="Arial"/>
                        <a:sym typeface="Arial"/>
                      </a:endParaRPr>
                    </a:p>
                  </a:txBody>
                  <a:tcPr marL="91425" marR="91425" marT="91425" marB="91425" anchor="ctr">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500" b="1" u="none" strike="noStrike" cap="none">
                          <a:solidFill>
                            <a:schemeClr val="lt1"/>
                          </a:solidFill>
                          <a:latin typeface="Arial"/>
                          <a:ea typeface="Arial"/>
                          <a:cs typeface="Arial"/>
                          <a:sym typeface="Arial"/>
                        </a:rPr>
                        <a:t>ALL-AROUNDERS</a:t>
                      </a:r>
                      <a:endParaRPr sz="1500" b="1" u="none" strike="noStrike" cap="none">
                        <a:solidFill>
                          <a:schemeClr val="lt1"/>
                        </a:solidFill>
                        <a:latin typeface="Arial"/>
                        <a:ea typeface="Arial"/>
                        <a:cs typeface="Arial"/>
                        <a:sym typeface="Arial"/>
                      </a:endParaRPr>
                    </a:p>
                  </a:txBody>
                  <a:tcPr marL="91425" marR="91425" marT="91425" marB="91425" anchor="ctr">
                    <a:solidFill>
                      <a:schemeClr val="dk1"/>
                    </a:solidFill>
                  </a:tcPr>
                </a:tc>
                <a:extLst>
                  <a:ext uri="{0D108BD9-81ED-4DB2-BD59-A6C34878D82A}">
                    <a16:rowId xmlns:a16="http://schemas.microsoft.com/office/drawing/2014/main" val="10000"/>
                  </a:ext>
                </a:extLst>
              </a:tr>
              <a:tr h="980025">
                <a:tc>
                  <a:txBody>
                    <a:bodyPr/>
                    <a:lstStyle/>
                    <a:p>
                      <a:pPr marL="0" marR="0" lvl="0" indent="0" algn="l" rtl="0">
                        <a:lnSpc>
                          <a:spcPct val="100000"/>
                        </a:lnSpc>
                        <a:spcBef>
                          <a:spcPts val="0"/>
                        </a:spcBef>
                        <a:spcAft>
                          <a:spcPts val="0"/>
                        </a:spcAft>
                        <a:buClr>
                          <a:srgbClr val="000000"/>
                        </a:buClr>
                        <a:buSzPts val="1400"/>
                        <a:buFont typeface="Arial"/>
                        <a:buNone/>
                      </a:pPr>
                      <a:r>
                        <a:rPr lang="en" sz="1100" b="1" u="none" strike="noStrike" cap="none">
                          <a:solidFill>
                            <a:schemeClr val="lt1"/>
                          </a:solidFill>
                          <a:latin typeface="Arial"/>
                          <a:ea typeface="Arial"/>
                          <a:cs typeface="Arial"/>
                          <a:sym typeface="Arial"/>
                        </a:rPr>
                        <a:t>EXAMPLES</a:t>
                      </a:r>
                      <a:endParaRPr sz="1100" b="1" u="none" strike="noStrike" cap="none">
                        <a:solidFill>
                          <a:schemeClr val="lt1"/>
                        </a:solidFill>
                        <a:latin typeface="Arial"/>
                        <a:ea typeface="Arial"/>
                        <a:cs typeface="Arial"/>
                        <a:sym typeface="Arial"/>
                      </a:endParaRPr>
                    </a:p>
                  </a:txBody>
                  <a:tcPr marL="91425" marR="91425" marT="91425" marB="91425" anchor="ctr">
                    <a:solidFill>
                      <a:srgbClr val="F7A800"/>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Caffeine, nicotine, cocaine/crack, </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amphetamines, ADHD/ADD meds</a:t>
                      </a:r>
                      <a:r>
                        <a:rPr lang="en" sz="1100" u="none" strike="noStrike" cap="none"/>
                        <a:t> </a:t>
                      </a:r>
                      <a:r>
                        <a:rPr lang="en" sz="1100" u="none" strike="noStrike" cap="none">
                          <a:latin typeface="Arial"/>
                          <a:ea typeface="Arial"/>
                          <a:cs typeface="Arial"/>
                          <a:sym typeface="Arial"/>
                        </a:rPr>
                        <a:t>+</a:t>
                      </a:r>
                      <a:endParaRPr sz="110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1"/>
                        </a:solidFill>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Alcohol, Opioids, Sedative hypnotics, Anti-anxiety pills, </a:t>
                      </a:r>
                      <a:r>
                        <a:rPr lang="en" sz="1100" u="none" strike="noStrike" cap="none"/>
                        <a:t>Xanax, Ativan, Klonipin, </a:t>
                      </a:r>
                      <a:r>
                        <a:rPr lang="en" sz="1100" u="none" strike="noStrike" cap="none">
                          <a:latin typeface="Arial"/>
                          <a:ea typeface="Arial"/>
                          <a:cs typeface="Arial"/>
                          <a:sym typeface="Arial"/>
                        </a:rPr>
                        <a:t>Antihistamines </a:t>
                      </a:r>
                      <a:r>
                        <a:rPr lang="en" sz="1100" u="none" strike="noStrike" cap="none"/>
                        <a:t>+</a:t>
                      </a:r>
                      <a:endParaRPr sz="11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Marijuana, LSD, psilocybin mushrooms, peyote, </a:t>
                      </a:r>
                      <a:br>
                        <a:rPr lang="en" sz="1100" u="none" strike="noStrike" cap="none">
                          <a:latin typeface="Arial"/>
                          <a:ea typeface="Arial"/>
                          <a:cs typeface="Arial"/>
                          <a:sym typeface="Arial"/>
                        </a:rPr>
                      </a:br>
                      <a:r>
                        <a:rPr lang="en" sz="1100" u="none" strike="noStrike" cap="none">
                          <a:latin typeface="Arial"/>
                          <a:ea typeface="Arial"/>
                          <a:cs typeface="Arial"/>
                          <a:sym typeface="Arial"/>
                        </a:rPr>
                        <a:t>MDMA, PCP</a:t>
                      </a:r>
                      <a:r>
                        <a:rPr lang="en" sz="1100" u="none" strike="noStrike" cap="none"/>
                        <a:t> </a:t>
                      </a:r>
                      <a:r>
                        <a:rPr lang="en" sz="1100" u="none" strike="noStrike" cap="none">
                          <a:latin typeface="Arial"/>
                          <a:ea typeface="Arial"/>
                          <a:cs typeface="Arial"/>
                          <a:sym typeface="Arial"/>
                        </a:rPr>
                        <a:t>+</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1"/>
                        </a:solidFill>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r h="1330800">
                <a:tc>
                  <a:txBody>
                    <a:bodyPr/>
                    <a:lstStyle/>
                    <a:p>
                      <a:pPr marL="0" marR="0" lvl="0" indent="0" algn="l" rtl="0">
                        <a:lnSpc>
                          <a:spcPct val="100000"/>
                        </a:lnSpc>
                        <a:spcBef>
                          <a:spcPts val="0"/>
                        </a:spcBef>
                        <a:spcAft>
                          <a:spcPts val="0"/>
                        </a:spcAft>
                        <a:buClr>
                          <a:srgbClr val="000000"/>
                        </a:buClr>
                        <a:buSzPts val="1400"/>
                        <a:buFont typeface="Arial"/>
                        <a:buNone/>
                      </a:pPr>
                      <a:r>
                        <a:rPr lang="en" sz="1100" b="1" u="none" strike="noStrike" cap="none">
                          <a:solidFill>
                            <a:schemeClr val="lt1"/>
                          </a:solidFill>
                          <a:latin typeface="Arial"/>
                          <a:ea typeface="Arial"/>
                          <a:cs typeface="Arial"/>
                          <a:sym typeface="Arial"/>
                        </a:rPr>
                        <a:t>EFFECTS TO  CENTRAL NERVOUS SYSTEM</a:t>
                      </a:r>
                      <a:endParaRPr sz="1100" b="1" u="none" strike="noStrike" cap="none">
                        <a:solidFill>
                          <a:schemeClr val="lt1"/>
                        </a:solidFill>
                        <a:latin typeface="Arial"/>
                        <a:ea typeface="Arial"/>
                        <a:cs typeface="Arial"/>
                        <a:sym typeface="Arial"/>
                      </a:endParaRPr>
                    </a:p>
                  </a:txBody>
                  <a:tcPr marL="91425" marR="91425" marT="91425" marB="91425" anchor="ctr">
                    <a:solidFill>
                      <a:srgbClr val="5BC2E7"/>
                    </a:solidFill>
                  </a:tcPr>
                </a:tc>
                <a:tc>
                  <a:txBody>
                    <a:bodyPr/>
                    <a:lstStyle/>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Stimulate CNS</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Increase energy</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Increase heart rate</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Increase blood pressure</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Insomnia</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Decreases appetite</a:t>
                      </a:r>
                      <a:endParaRPr sz="1100" u="none" strike="noStrike" cap="none"/>
                    </a:p>
                  </a:txBody>
                  <a:tcPr marL="91425" marR="91425" marT="91425" marB="91425"/>
                </a:tc>
                <a:tc>
                  <a:txBody>
                    <a:bodyPr/>
                    <a:lstStyle/>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Depress CNS</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Relaxes muscles</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Decrease heart rate</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Slows breathing</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Loss of coordination</a:t>
                      </a:r>
                      <a:endParaRPr sz="1100" u="none" strike="noStrike" cap="none"/>
                    </a:p>
                    <a:p>
                      <a:pPr marL="190500" marR="0" lvl="0" indent="-1968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Can diminish pain</a:t>
                      </a:r>
                      <a:endParaRPr sz="1100" u="none" strike="noStrike" cap="none">
                        <a:solidFill>
                          <a:schemeClr val="dk1"/>
                        </a:solidFill>
                        <a:latin typeface="Arial"/>
                        <a:ea typeface="Arial"/>
                        <a:cs typeface="Arial"/>
                        <a:sym typeface="Arial"/>
                      </a:endParaRPr>
                    </a:p>
                  </a:txBody>
                  <a:tcPr marL="91425" marR="91425" marT="91425" marB="91425"/>
                </a:tc>
                <a:tc>
                  <a:txBody>
                    <a:bodyPr/>
                    <a:lstStyle/>
                    <a:p>
                      <a:pPr marL="215900" marR="0" lvl="0" indent="-2222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Can act as either </a:t>
                      </a:r>
                      <a:br>
                        <a:rPr lang="en" sz="1100" u="none" strike="noStrike" cap="none">
                          <a:latin typeface="Arial"/>
                          <a:ea typeface="Arial"/>
                          <a:cs typeface="Arial"/>
                          <a:sym typeface="Arial"/>
                        </a:rPr>
                      </a:br>
                      <a:r>
                        <a:rPr lang="en" sz="1100" u="none" strike="noStrike" cap="none">
                          <a:latin typeface="Arial"/>
                          <a:ea typeface="Arial"/>
                          <a:cs typeface="Arial"/>
                          <a:sym typeface="Arial"/>
                        </a:rPr>
                        <a:t>upper or downer</a:t>
                      </a:r>
                      <a:endParaRPr sz="1100" u="none" strike="noStrike" cap="none"/>
                    </a:p>
                    <a:p>
                      <a:pPr marL="215900" marR="0" lvl="0" indent="-222250" algn="l" rtl="0">
                        <a:lnSpc>
                          <a:spcPct val="100000"/>
                        </a:lnSpc>
                        <a:spcBef>
                          <a:spcPts val="0"/>
                        </a:spcBef>
                        <a:spcAft>
                          <a:spcPts val="0"/>
                        </a:spcAft>
                        <a:buClr>
                          <a:schemeClr val="dk2"/>
                        </a:buClr>
                        <a:buSzPts val="1100"/>
                        <a:buFont typeface="Arial"/>
                        <a:buChar char="•"/>
                      </a:pPr>
                      <a:r>
                        <a:rPr lang="en" sz="1100" u="none" strike="noStrike" cap="none">
                          <a:latin typeface="Arial"/>
                          <a:ea typeface="Arial"/>
                          <a:cs typeface="Arial"/>
                          <a:sym typeface="Arial"/>
                        </a:rPr>
                        <a:t>Distort perceptions, illusions, delusions and hallucinations</a:t>
                      </a:r>
                      <a:endParaRPr sz="1100" u="none" strike="noStrike" cap="none"/>
                    </a:p>
                    <a:p>
                      <a:pPr marL="190500" marR="0" lvl="0" indent="-127000" algn="l" rtl="0">
                        <a:lnSpc>
                          <a:spcPct val="100000"/>
                        </a:lnSpc>
                        <a:spcBef>
                          <a:spcPts val="0"/>
                        </a:spcBef>
                        <a:spcAft>
                          <a:spcPts val="0"/>
                        </a:spcAft>
                        <a:buClr>
                          <a:schemeClr val="dk2"/>
                        </a:buClr>
                        <a:buSzPts val="1100"/>
                        <a:buFont typeface="Arial"/>
                        <a:buNone/>
                      </a:pPr>
                      <a:endParaRPr sz="11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824675">
                <a:tc>
                  <a:txBody>
                    <a:bodyPr/>
                    <a:lstStyle/>
                    <a:p>
                      <a:pPr marL="0" marR="0" lvl="0" indent="0" algn="l" rtl="0">
                        <a:lnSpc>
                          <a:spcPct val="100000"/>
                        </a:lnSpc>
                        <a:spcBef>
                          <a:spcPts val="0"/>
                        </a:spcBef>
                        <a:spcAft>
                          <a:spcPts val="0"/>
                        </a:spcAft>
                        <a:buClr>
                          <a:srgbClr val="000000"/>
                        </a:buClr>
                        <a:buSzPts val="1400"/>
                        <a:buFont typeface="Arial"/>
                        <a:buNone/>
                      </a:pPr>
                      <a:endParaRPr sz="1100" b="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400"/>
                        <a:buFont typeface="Arial"/>
                        <a:buNone/>
                      </a:pPr>
                      <a:r>
                        <a:rPr lang="en" sz="1100" b="1" u="none" strike="noStrike" cap="none">
                          <a:solidFill>
                            <a:schemeClr val="lt1"/>
                          </a:solidFill>
                          <a:latin typeface="Arial"/>
                          <a:ea typeface="Arial"/>
                          <a:cs typeface="Arial"/>
                          <a:sym typeface="Arial"/>
                        </a:rPr>
                        <a:t>MENTAL &amp; EMOTIONAL EFFECTS</a:t>
                      </a:r>
                      <a:endParaRPr sz="1100" b="1" u="none" strike="noStrike" cap="none">
                        <a:solidFill>
                          <a:schemeClr val="lt1"/>
                        </a:solidFill>
                        <a:latin typeface="Arial"/>
                        <a:ea typeface="Arial"/>
                        <a:cs typeface="Arial"/>
                        <a:sym typeface="Arial"/>
                      </a:endParaRPr>
                    </a:p>
                  </a:txBody>
                  <a:tcPr marL="91425" marR="91425" marT="91425" marB="91425" anchor="ctr">
                    <a:solidFill>
                      <a:srgbClr val="F9423A"/>
                    </a:solidFill>
                  </a:tcPr>
                </a:tc>
                <a:tc>
                  <a:txBody>
                    <a:bodyPr/>
                    <a:lstStyle/>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Euphoric feeling, More confident, </a:t>
                      </a:r>
                      <a:endParaRPr sz="1100" u="none" strike="noStrike" cap="none"/>
                    </a:p>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excited, eager to perform, focused, Jittery</a:t>
                      </a:r>
                      <a:endParaRPr sz="1100" u="none" strike="noStrike" cap="none"/>
                    </a:p>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feelings, anxiety, anger, rapid speech,</a:t>
                      </a:r>
                      <a:endParaRPr sz="1100" u="none" strike="noStrike" cap="none"/>
                    </a:p>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aggressive behavior, paranoia</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1"/>
                        </a:solidFill>
                        <a:latin typeface="Arial"/>
                        <a:ea typeface="Arial"/>
                        <a:cs typeface="Arial"/>
                        <a:sym typeface="Arial"/>
                      </a:endParaRPr>
                    </a:p>
                  </a:txBody>
                  <a:tcPr marL="91425" marR="91425" marT="91425" marB="91425"/>
                </a:tc>
                <a:tc>
                  <a:txBody>
                    <a:bodyPr/>
                    <a:lstStyle/>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Euphoric feeling</a:t>
                      </a:r>
                      <a:endParaRPr sz="1100" u="none" strike="noStrike" cap="none"/>
                    </a:p>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Lowers inhibition</a:t>
                      </a:r>
                      <a:endParaRPr sz="1100" u="none" strike="noStrike" cap="none"/>
                    </a:p>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Sedation</a:t>
                      </a:r>
                      <a:endParaRPr sz="1100" u="none" strike="noStrike" cap="none"/>
                    </a:p>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Muscle relaxation</a:t>
                      </a:r>
                      <a:endParaRPr sz="1100" u="none" strike="noStrike" cap="none"/>
                    </a:p>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Induces sleep</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1"/>
                        </a:solidFill>
                        <a:latin typeface="Arial"/>
                        <a:ea typeface="Arial"/>
                        <a:cs typeface="Arial"/>
                        <a:sym typeface="Arial"/>
                      </a:endParaRPr>
                    </a:p>
                  </a:txBody>
                  <a:tcPr marL="91425" marR="91425" marT="91425" marB="91425"/>
                </a:tc>
                <a:tc>
                  <a:txBody>
                    <a:bodyPr/>
                    <a:lstStyle/>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dirty="0">
                          <a:latin typeface="Arial"/>
                          <a:ea typeface="Arial"/>
                          <a:cs typeface="Arial"/>
                          <a:sym typeface="Arial"/>
                        </a:rPr>
                        <a:t>Feeling varies more by </a:t>
                      </a:r>
                      <a:endParaRPr sz="1100" u="none" strike="noStrike" cap="none" dirty="0"/>
                    </a:p>
                    <a:p>
                      <a:pPr marL="279400" marR="0" lvl="0" indent="-279400" algn="l" rtl="0">
                        <a:lnSpc>
                          <a:spcPct val="100000"/>
                        </a:lnSpc>
                        <a:spcBef>
                          <a:spcPts val="0"/>
                        </a:spcBef>
                        <a:spcAft>
                          <a:spcPts val="0"/>
                        </a:spcAft>
                        <a:buClr>
                          <a:srgbClr val="000000"/>
                        </a:buClr>
                        <a:buSzPts val="1100"/>
                        <a:buFont typeface="Arial"/>
                        <a:buNone/>
                      </a:pPr>
                      <a:r>
                        <a:rPr lang="en" sz="1100" u="none" strike="noStrike" cap="none" dirty="0">
                          <a:latin typeface="Arial"/>
                          <a:ea typeface="Arial"/>
                          <a:cs typeface="Arial"/>
                          <a:sym typeface="Arial"/>
                        </a:rPr>
                        <a:t>Drug and many variables</a:t>
                      </a:r>
                      <a:endParaRPr sz="1100" u="none" strike="noStrike" cap="none" dirty="0"/>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dk1"/>
                        </a:solidFill>
                        <a:latin typeface="Arial"/>
                        <a:ea typeface="Arial"/>
                        <a:cs typeface="Arial"/>
                        <a:sym typeface="Arial"/>
                      </a:endParaRPr>
                    </a:p>
                  </a:txBody>
                  <a:tcPr marL="91425" marR="91425" marT="91425" marB="91425"/>
                </a:tc>
                <a:extLst>
                  <a:ext uri="{0D108BD9-81ED-4DB2-BD59-A6C34878D82A}">
                    <a16:rowId xmlns:a16="http://schemas.microsoft.com/office/drawing/2014/main" val="10003"/>
                  </a:ext>
                </a:extLst>
              </a:tr>
            </a:tbl>
          </a:graphicData>
        </a:graphic>
      </p:graphicFrame>
      <p:sp>
        <p:nvSpPr>
          <p:cNvPr id="253" name="Google Shape;253;p36"/>
          <p:cNvSpPr/>
          <p:nvPr/>
        </p:nvSpPr>
        <p:spPr>
          <a:xfrm>
            <a:off x="101600" y="5256253"/>
            <a:ext cx="8509001" cy="553998"/>
          </a:xfrm>
          <a:prstGeom prst="rect">
            <a:avLst/>
          </a:prstGeom>
          <a:noFill/>
          <a:ln>
            <a:noFill/>
          </a:ln>
        </p:spPr>
        <p:txBody>
          <a:bodyPr spcFirstLastPara="1" wrap="square" lIns="68575" tIns="34275" rIns="68575" bIns="34275" anchor="t" anchorCtr="0">
            <a:noAutofit/>
          </a:bodyPr>
          <a:lstStyle/>
          <a:p>
            <a:pPr>
              <a:buClr>
                <a:srgbClr val="000000"/>
              </a:buClr>
              <a:buSzPts val="1100"/>
            </a:pPr>
            <a:r>
              <a:rPr lang="en" sz="1100" b="1" dirty="0">
                <a:solidFill>
                  <a:srgbClr val="000000"/>
                </a:solidFill>
                <a:latin typeface="Arial"/>
                <a:ea typeface="Arial"/>
                <a:cs typeface="Arial"/>
                <a:sym typeface="Arial"/>
              </a:rPr>
              <a:t>WARNING: MIXING CAN BE DANGEROUS!</a:t>
            </a:r>
            <a:endParaRPr sz="1100" dirty="0">
              <a:solidFill>
                <a:srgbClr val="000000"/>
              </a:solidFill>
              <a:latin typeface="Arial"/>
              <a:ea typeface="Arial"/>
              <a:cs typeface="Arial"/>
              <a:sym typeface="Arial"/>
            </a:endParaRPr>
          </a:p>
          <a:p>
            <a:pPr>
              <a:buClr>
                <a:srgbClr val="000000"/>
              </a:buClr>
              <a:buSzPts val="1100"/>
            </a:pPr>
            <a:r>
              <a:rPr lang="en" sz="1100" u="sng" dirty="0">
                <a:solidFill>
                  <a:srgbClr val="000000"/>
                </a:solidFill>
                <a:latin typeface="Arial"/>
                <a:ea typeface="Arial"/>
                <a:cs typeface="Arial"/>
                <a:sym typeface="Arial"/>
              </a:rPr>
              <a:t>HARM REDUCTION TIP</a:t>
            </a:r>
            <a:r>
              <a:rPr lang="en" sz="1100" dirty="0">
                <a:solidFill>
                  <a:srgbClr val="000000"/>
                </a:solidFill>
                <a:latin typeface="Arial"/>
                <a:ea typeface="Arial"/>
                <a:cs typeface="Arial"/>
                <a:sym typeface="Arial"/>
              </a:rPr>
              <a:t>: DO NOT MIX SUBSTANCES “Cross fade”. Can increase risk of heart rate, respiratory and central nervous system complications or death. </a:t>
            </a:r>
            <a:endParaRPr sz="1100" dirty="0">
              <a:solidFill>
                <a:srgbClr val="000000"/>
              </a:solidFill>
              <a:latin typeface="Arial"/>
              <a:ea typeface="Arial"/>
              <a:cs typeface="Arial"/>
              <a:sym typeface="Arial"/>
            </a:endParaRPr>
          </a:p>
        </p:txBody>
      </p:sp>
      <p:sp>
        <p:nvSpPr>
          <p:cNvPr id="254" name="Google Shape;254;p36"/>
          <p:cNvSpPr/>
          <p:nvPr/>
        </p:nvSpPr>
        <p:spPr>
          <a:xfrm>
            <a:off x="6871447" y="649206"/>
            <a:ext cx="2380130" cy="4372115"/>
          </a:xfrm>
          <a:prstGeom prst="rect">
            <a:avLst/>
          </a:prstGeom>
          <a:solidFill>
            <a:schemeClr val="lt1"/>
          </a:solidFill>
          <a:ln>
            <a:noFill/>
          </a:ln>
        </p:spPr>
        <p:txBody>
          <a:bodyPr spcFirstLastPara="1" wrap="square" lIns="68575" tIns="34275" rIns="68575" bIns="34275" anchor="ctr" anchorCtr="0">
            <a:noAutofit/>
          </a:bodyPr>
          <a:lstStyle/>
          <a:p>
            <a:pPr algn="ctr"/>
            <a:endParaRPr sz="1100">
              <a:solidFill>
                <a:schemeClr val="lt1"/>
              </a:solidFill>
              <a:latin typeface="Arial"/>
              <a:ea typeface="Arial"/>
              <a:cs typeface="Arial"/>
              <a:sym typeface="Arial"/>
            </a:endParaRPr>
          </a:p>
        </p:txBody>
      </p:sp>
    </p:spTree>
    <p:extLst>
      <p:ext uri="{BB962C8B-B14F-4D97-AF65-F5344CB8AC3E}">
        <p14:creationId xmlns:p14="http://schemas.microsoft.com/office/powerpoint/2010/main" val="192629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p:nvPr/>
        </p:nvSpPr>
        <p:spPr>
          <a:xfrm>
            <a:off x="0" y="4401493"/>
            <a:ext cx="9144000" cy="1599257"/>
          </a:xfrm>
          <a:prstGeom prst="rect">
            <a:avLst/>
          </a:prstGeom>
          <a:solidFill>
            <a:srgbClr val="5BC2E7"/>
          </a:solidFill>
          <a:ln>
            <a:noFill/>
          </a:ln>
        </p:spPr>
        <p:txBody>
          <a:bodyPr spcFirstLastPara="1" wrap="square" lIns="68575" tIns="34275" rIns="68575" bIns="34275"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pic>
        <p:nvPicPr>
          <p:cNvPr id="267" name="Google Shape;267;p38"/>
          <p:cNvPicPr preferRelativeResize="0"/>
          <p:nvPr/>
        </p:nvPicPr>
        <p:blipFill rotWithShape="1">
          <a:blip r:embed="rId3">
            <a:alphaModFix/>
          </a:blip>
          <a:srcRect/>
          <a:stretch/>
        </p:blipFill>
        <p:spPr>
          <a:xfrm>
            <a:off x="5888129" y="2372184"/>
            <a:ext cx="2256590" cy="1501681"/>
          </a:xfrm>
          <a:prstGeom prst="rect">
            <a:avLst/>
          </a:prstGeom>
          <a:noFill/>
          <a:ln>
            <a:noFill/>
          </a:ln>
        </p:spPr>
      </p:pic>
      <p:sp>
        <p:nvSpPr>
          <p:cNvPr id="268" name="Google Shape;268;p38"/>
          <p:cNvSpPr/>
          <p:nvPr/>
        </p:nvSpPr>
        <p:spPr>
          <a:xfrm>
            <a:off x="0" y="857251"/>
            <a:ext cx="9144000" cy="778023"/>
          </a:xfrm>
          <a:prstGeom prst="rect">
            <a:avLst/>
          </a:prstGeom>
          <a:solidFill>
            <a:srgbClr val="5BC2E7"/>
          </a:solidFill>
          <a:ln>
            <a:noFill/>
          </a:ln>
        </p:spPr>
        <p:txBody>
          <a:bodyPr spcFirstLastPara="1" wrap="square" lIns="68575" tIns="34275" rIns="68575" bIns="34275"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
        <p:nvSpPr>
          <p:cNvPr id="269" name="Google Shape;269;p38"/>
          <p:cNvSpPr txBox="1">
            <a:spLocks noGrp="1"/>
          </p:cNvSpPr>
          <p:nvPr>
            <p:ph type="ctrTitle"/>
          </p:nvPr>
        </p:nvSpPr>
        <p:spPr>
          <a:xfrm>
            <a:off x="342900" y="963545"/>
            <a:ext cx="8801101" cy="616636"/>
          </a:xfrm>
          <a:prstGeom prst="rect">
            <a:avLst/>
          </a:prstGeom>
          <a:noFill/>
          <a:ln>
            <a:noFill/>
          </a:ln>
        </p:spPr>
        <p:txBody>
          <a:bodyPr spcFirstLastPara="1" vert="horz" wrap="square" lIns="68575" tIns="34275" rIns="68575" bIns="34275" rtlCol="0" anchor="ctr" anchorCtr="0">
            <a:noAutofit/>
          </a:bodyPr>
          <a:lstStyle/>
          <a:p>
            <a:pPr algn="l">
              <a:lnSpc>
                <a:spcPct val="90000"/>
              </a:lnSpc>
              <a:spcBef>
                <a:spcPts val="0"/>
              </a:spcBef>
              <a:buClr>
                <a:schemeClr val="lt1"/>
              </a:buClr>
              <a:buSzPts val="3000"/>
            </a:pPr>
            <a:r>
              <a:rPr lang="en" sz="3000" b="1">
                <a:solidFill>
                  <a:schemeClr val="lt1"/>
                </a:solidFill>
                <a:latin typeface="Arial"/>
                <a:ea typeface="Arial"/>
                <a:cs typeface="Arial"/>
                <a:sym typeface="Arial"/>
              </a:rPr>
              <a:t>HOW DRUGS ENTER THE BODY</a:t>
            </a:r>
            <a:endParaRPr sz="1100"/>
          </a:p>
        </p:txBody>
      </p:sp>
      <p:sp>
        <p:nvSpPr>
          <p:cNvPr id="270" name="Google Shape;270;p38"/>
          <p:cNvSpPr/>
          <p:nvPr/>
        </p:nvSpPr>
        <p:spPr>
          <a:xfrm>
            <a:off x="0" y="5848350"/>
            <a:ext cx="9144000" cy="152400"/>
          </a:xfrm>
          <a:prstGeom prst="rect">
            <a:avLst/>
          </a:prstGeom>
          <a:solidFill>
            <a:schemeClr val="dk1"/>
          </a:solidFill>
          <a:ln>
            <a:noFill/>
          </a:ln>
        </p:spPr>
        <p:txBody>
          <a:bodyPr spcFirstLastPara="1" wrap="square" lIns="68575" tIns="34275" rIns="68575" bIns="34275"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
        <p:nvSpPr>
          <p:cNvPr id="271" name="Google Shape;271;p38"/>
          <p:cNvSpPr txBox="1"/>
          <p:nvPr/>
        </p:nvSpPr>
        <p:spPr>
          <a:xfrm>
            <a:off x="101707" y="3370207"/>
            <a:ext cx="9144000" cy="1351417"/>
          </a:xfrm>
          <a:prstGeom prst="rect">
            <a:avLst/>
          </a:prstGeom>
          <a:noFill/>
          <a:ln>
            <a:noFill/>
          </a:ln>
        </p:spPr>
        <p:txBody>
          <a:bodyPr spcFirstLastPara="1" wrap="square" lIns="68575" tIns="34275" rIns="68575" bIns="34275" anchor="ctr" anchorCtr="0">
            <a:noAutofit/>
          </a:bodyPr>
          <a:lstStyle/>
          <a:p>
            <a:pPr>
              <a:lnSpc>
                <a:spcPct val="200000"/>
              </a:lnSpc>
            </a:pPr>
            <a:r>
              <a:rPr lang="en" sz="1500" b="1">
                <a:solidFill>
                  <a:schemeClr val="dk1"/>
                </a:solidFill>
                <a:latin typeface="Arial"/>
                <a:ea typeface="Arial"/>
                <a:cs typeface="Arial"/>
                <a:sym typeface="Arial"/>
              </a:rPr>
              <a:t>7-10 seconds  |  10-30 seconds        |  3-5 minutes                            |  15-35 minutes            |  1-2 days</a:t>
            </a:r>
            <a:endParaRPr sz="1500">
              <a:solidFill>
                <a:schemeClr val="dk1"/>
              </a:solidFill>
              <a:latin typeface="Arial"/>
              <a:ea typeface="Arial"/>
              <a:cs typeface="Arial"/>
              <a:sym typeface="Arial"/>
            </a:endParaRPr>
          </a:p>
        </p:txBody>
      </p:sp>
      <p:pic>
        <p:nvPicPr>
          <p:cNvPr id="272" name="Google Shape;272;p38"/>
          <p:cNvPicPr preferRelativeResize="0"/>
          <p:nvPr/>
        </p:nvPicPr>
        <p:blipFill rotWithShape="1">
          <a:blip r:embed="rId4">
            <a:alphaModFix/>
          </a:blip>
          <a:srcRect/>
          <a:stretch/>
        </p:blipFill>
        <p:spPr>
          <a:xfrm>
            <a:off x="-136574" y="2372187"/>
            <a:ext cx="2004819" cy="1501679"/>
          </a:xfrm>
          <a:prstGeom prst="rect">
            <a:avLst/>
          </a:prstGeom>
          <a:noFill/>
          <a:ln>
            <a:noFill/>
          </a:ln>
        </p:spPr>
      </p:pic>
      <p:pic>
        <p:nvPicPr>
          <p:cNvPr id="273" name="Google Shape;273;p38"/>
          <p:cNvPicPr preferRelativeResize="0"/>
          <p:nvPr/>
        </p:nvPicPr>
        <p:blipFill rotWithShape="1">
          <a:blip r:embed="rId5">
            <a:alphaModFix/>
          </a:blip>
          <a:srcRect/>
          <a:stretch/>
        </p:blipFill>
        <p:spPr>
          <a:xfrm>
            <a:off x="1492395" y="2372187"/>
            <a:ext cx="2820227" cy="1501679"/>
          </a:xfrm>
          <a:prstGeom prst="rect">
            <a:avLst/>
          </a:prstGeom>
          <a:noFill/>
          <a:ln>
            <a:noFill/>
          </a:ln>
        </p:spPr>
      </p:pic>
      <p:pic>
        <p:nvPicPr>
          <p:cNvPr id="274" name="Google Shape;274;p38"/>
          <p:cNvPicPr preferRelativeResize="0"/>
          <p:nvPr/>
        </p:nvPicPr>
        <p:blipFill rotWithShape="1">
          <a:blip r:embed="rId6">
            <a:alphaModFix/>
          </a:blip>
          <a:srcRect/>
          <a:stretch/>
        </p:blipFill>
        <p:spPr>
          <a:xfrm>
            <a:off x="3410703" y="2372184"/>
            <a:ext cx="2665493" cy="1501680"/>
          </a:xfrm>
          <a:prstGeom prst="rect">
            <a:avLst/>
          </a:prstGeom>
          <a:noFill/>
          <a:ln>
            <a:noFill/>
          </a:ln>
        </p:spPr>
      </p:pic>
      <p:pic>
        <p:nvPicPr>
          <p:cNvPr id="275" name="Google Shape;275;p38"/>
          <p:cNvPicPr preferRelativeResize="0"/>
          <p:nvPr/>
        </p:nvPicPr>
        <p:blipFill rotWithShape="1">
          <a:blip r:embed="rId7">
            <a:alphaModFix/>
          </a:blip>
          <a:srcRect/>
          <a:stretch/>
        </p:blipFill>
        <p:spPr>
          <a:xfrm>
            <a:off x="8144720" y="2372184"/>
            <a:ext cx="999281" cy="1501680"/>
          </a:xfrm>
          <a:prstGeom prst="rect">
            <a:avLst/>
          </a:prstGeom>
          <a:noFill/>
          <a:ln>
            <a:noFill/>
          </a:ln>
        </p:spPr>
      </p:pic>
      <p:sp>
        <p:nvSpPr>
          <p:cNvPr id="276" name="Google Shape;276;p38"/>
          <p:cNvSpPr/>
          <p:nvPr/>
        </p:nvSpPr>
        <p:spPr>
          <a:xfrm>
            <a:off x="1492394" y="2032108"/>
            <a:ext cx="8399400" cy="2265631"/>
          </a:xfrm>
          <a:prstGeom prst="rect">
            <a:avLst/>
          </a:prstGeom>
          <a:solidFill>
            <a:schemeClr val="lt1"/>
          </a:solidFill>
          <a:ln>
            <a:noFill/>
          </a:ln>
        </p:spPr>
        <p:txBody>
          <a:bodyPr spcFirstLastPara="1" wrap="square" lIns="68575" tIns="34275" rIns="68575" bIns="34275" anchor="ctr" anchorCtr="0">
            <a:noAutofit/>
          </a:bodyPr>
          <a:lstStyle/>
          <a:p>
            <a:pPr algn="ctr"/>
            <a:endParaRPr sz="1100">
              <a:solidFill>
                <a:schemeClr val="lt1"/>
              </a:solidFill>
              <a:latin typeface="Arial"/>
              <a:ea typeface="Arial"/>
              <a:cs typeface="Arial"/>
              <a:sym typeface="Arial"/>
            </a:endParaRPr>
          </a:p>
        </p:txBody>
      </p:sp>
      <p:pic>
        <p:nvPicPr>
          <p:cNvPr id="277" name="Google Shape;277;p38"/>
          <p:cNvPicPr preferRelativeResize="0"/>
          <p:nvPr/>
        </p:nvPicPr>
        <p:blipFill rotWithShape="1">
          <a:blip r:embed="rId8">
            <a:alphaModFix/>
          </a:blip>
          <a:srcRect/>
          <a:stretch/>
        </p:blipFill>
        <p:spPr>
          <a:xfrm>
            <a:off x="7771463" y="1027047"/>
            <a:ext cx="1162307" cy="1162307"/>
          </a:xfrm>
          <a:prstGeom prst="rect">
            <a:avLst/>
          </a:prstGeom>
          <a:noFill/>
          <a:ln>
            <a:noFill/>
          </a:ln>
        </p:spPr>
      </p:pic>
    </p:spTree>
    <p:extLst>
      <p:ext uri="{BB962C8B-B14F-4D97-AF65-F5344CB8AC3E}">
        <p14:creationId xmlns:p14="http://schemas.microsoft.com/office/powerpoint/2010/main" val="145995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p:nvPr/>
        </p:nvSpPr>
        <p:spPr>
          <a:xfrm>
            <a:off x="0" y="4401493"/>
            <a:ext cx="9144000" cy="1599257"/>
          </a:xfrm>
          <a:prstGeom prst="rect">
            <a:avLst/>
          </a:prstGeom>
          <a:solidFill>
            <a:srgbClr val="5BC2E7"/>
          </a:solidFill>
          <a:ln>
            <a:noFill/>
          </a:ln>
        </p:spPr>
        <p:txBody>
          <a:bodyPr spcFirstLastPara="1" wrap="square" lIns="68575" tIns="34275" rIns="68575" bIns="34275"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pic>
        <p:nvPicPr>
          <p:cNvPr id="284" name="Google Shape;284;p39"/>
          <p:cNvPicPr preferRelativeResize="0"/>
          <p:nvPr/>
        </p:nvPicPr>
        <p:blipFill rotWithShape="1">
          <a:blip r:embed="rId3">
            <a:alphaModFix/>
          </a:blip>
          <a:srcRect/>
          <a:stretch/>
        </p:blipFill>
        <p:spPr>
          <a:xfrm>
            <a:off x="5888129" y="2372184"/>
            <a:ext cx="2256590" cy="1501681"/>
          </a:xfrm>
          <a:prstGeom prst="rect">
            <a:avLst/>
          </a:prstGeom>
          <a:noFill/>
          <a:ln>
            <a:noFill/>
          </a:ln>
        </p:spPr>
      </p:pic>
      <p:sp>
        <p:nvSpPr>
          <p:cNvPr id="285" name="Google Shape;285;p39"/>
          <p:cNvSpPr/>
          <p:nvPr/>
        </p:nvSpPr>
        <p:spPr>
          <a:xfrm>
            <a:off x="0" y="857251"/>
            <a:ext cx="9144000" cy="778023"/>
          </a:xfrm>
          <a:prstGeom prst="rect">
            <a:avLst/>
          </a:prstGeom>
          <a:solidFill>
            <a:srgbClr val="5BC2E7"/>
          </a:solidFill>
          <a:ln>
            <a:noFill/>
          </a:ln>
        </p:spPr>
        <p:txBody>
          <a:bodyPr spcFirstLastPara="1" wrap="square" lIns="68575" tIns="34275" rIns="68575" bIns="34275"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
        <p:nvSpPr>
          <p:cNvPr id="286" name="Google Shape;286;p39"/>
          <p:cNvSpPr txBox="1">
            <a:spLocks noGrp="1"/>
          </p:cNvSpPr>
          <p:nvPr>
            <p:ph type="ctrTitle"/>
          </p:nvPr>
        </p:nvSpPr>
        <p:spPr>
          <a:xfrm>
            <a:off x="342900" y="963545"/>
            <a:ext cx="8801101" cy="616636"/>
          </a:xfrm>
          <a:prstGeom prst="rect">
            <a:avLst/>
          </a:prstGeom>
          <a:noFill/>
          <a:ln>
            <a:noFill/>
          </a:ln>
        </p:spPr>
        <p:txBody>
          <a:bodyPr spcFirstLastPara="1" vert="horz" wrap="square" lIns="68575" tIns="34275" rIns="68575" bIns="34275" rtlCol="0" anchor="ctr" anchorCtr="0">
            <a:noAutofit/>
          </a:bodyPr>
          <a:lstStyle/>
          <a:p>
            <a:pPr algn="l">
              <a:lnSpc>
                <a:spcPct val="90000"/>
              </a:lnSpc>
              <a:spcBef>
                <a:spcPts val="0"/>
              </a:spcBef>
              <a:buClr>
                <a:schemeClr val="lt1"/>
              </a:buClr>
              <a:buSzPts val="3000"/>
            </a:pPr>
            <a:r>
              <a:rPr lang="en" sz="3000" b="1">
                <a:solidFill>
                  <a:schemeClr val="lt1"/>
                </a:solidFill>
                <a:latin typeface="Arial"/>
                <a:ea typeface="Arial"/>
                <a:cs typeface="Arial"/>
                <a:sym typeface="Arial"/>
              </a:rPr>
              <a:t>HOW DRUGS ENTER THE BODY</a:t>
            </a:r>
            <a:endParaRPr sz="1100"/>
          </a:p>
        </p:txBody>
      </p:sp>
      <p:sp>
        <p:nvSpPr>
          <p:cNvPr id="287" name="Google Shape;287;p39"/>
          <p:cNvSpPr/>
          <p:nvPr/>
        </p:nvSpPr>
        <p:spPr>
          <a:xfrm>
            <a:off x="0" y="5848350"/>
            <a:ext cx="9144000" cy="152400"/>
          </a:xfrm>
          <a:prstGeom prst="rect">
            <a:avLst/>
          </a:prstGeom>
          <a:solidFill>
            <a:schemeClr val="dk1"/>
          </a:solidFill>
          <a:ln>
            <a:noFill/>
          </a:ln>
        </p:spPr>
        <p:txBody>
          <a:bodyPr spcFirstLastPara="1" wrap="square" lIns="68575" tIns="34275" rIns="68575" bIns="34275"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
        <p:nvSpPr>
          <p:cNvPr id="288" name="Google Shape;288;p39"/>
          <p:cNvSpPr txBox="1"/>
          <p:nvPr/>
        </p:nvSpPr>
        <p:spPr>
          <a:xfrm>
            <a:off x="101707" y="3370207"/>
            <a:ext cx="9144000" cy="1351417"/>
          </a:xfrm>
          <a:prstGeom prst="rect">
            <a:avLst/>
          </a:prstGeom>
          <a:noFill/>
          <a:ln>
            <a:noFill/>
          </a:ln>
        </p:spPr>
        <p:txBody>
          <a:bodyPr spcFirstLastPara="1" wrap="square" lIns="68575" tIns="34275" rIns="68575" bIns="34275" anchor="ctr" anchorCtr="0">
            <a:noAutofit/>
          </a:bodyPr>
          <a:lstStyle/>
          <a:p>
            <a:pPr>
              <a:lnSpc>
                <a:spcPct val="200000"/>
              </a:lnSpc>
            </a:pPr>
            <a:r>
              <a:rPr lang="en" sz="1500" b="1">
                <a:solidFill>
                  <a:schemeClr val="dk1"/>
                </a:solidFill>
                <a:latin typeface="Arial"/>
                <a:ea typeface="Arial"/>
                <a:cs typeface="Arial"/>
                <a:sym typeface="Arial"/>
              </a:rPr>
              <a:t>7-10 seconds  |  10-30 seconds        |  3-5 minutes                            |  15-35 minutes            |  1-2 days</a:t>
            </a:r>
            <a:endParaRPr sz="1500">
              <a:solidFill>
                <a:schemeClr val="dk1"/>
              </a:solidFill>
              <a:latin typeface="Arial"/>
              <a:ea typeface="Arial"/>
              <a:cs typeface="Arial"/>
              <a:sym typeface="Arial"/>
            </a:endParaRPr>
          </a:p>
        </p:txBody>
      </p:sp>
      <p:pic>
        <p:nvPicPr>
          <p:cNvPr id="289" name="Google Shape;289;p39"/>
          <p:cNvPicPr preferRelativeResize="0"/>
          <p:nvPr/>
        </p:nvPicPr>
        <p:blipFill rotWithShape="1">
          <a:blip r:embed="rId4">
            <a:alphaModFix/>
          </a:blip>
          <a:srcRect/>
          <a:stretch/>
        </p:blipFill>
        <p:spPr>
          <a:xfrm>
            <a:off x="-136574" y="2372187"/>
            <a:ext cx="2004819" cy="1501679"/>
          </a:xfrm>
          <a:prstGeom prst="rect">
            <a:avLst/>
          </a:prstGeom>
          <a:noFill/>
          <a:ln>
            <a:noFill/>
          </a:ln>
        </p:spPr>
      </p:pic>
      <p:pic>
        <p:nvPicPr>
          <p:cNvPr id="290" name="Google Shape;290;p39"/>
          <p:cNvPicPr preferRelativeResize="0"/>
          <p:nvPr/>
        </p:nvPicPr>
        <p:blipFill rotWithShape="1">
          <a:blip r:embed="rId5">
            <a:alphaModFix/>
          </a:blip>
          <a:srcRect/>
          <a:stretch/>
        </p:blipFill>
        <p:spPr>
          <a:xfrm>
            <a:off x="1492395" y="2372187"/>
            <a:ext cx="2820227" cy="1501679"/>
          </a:xfrm>
          <a:prstGeom prst="rect">
            <a:avLst/>
          </a:prstGeom>
          <a:noFill/>
          <a:ln>
            <a:noFill/>
          </a:ln>
        </p:spPr>
      </p:pic>
      <p:pic>
        <p:nvPicPr>
          <p:cNvPr id="291" name="Google Shape;291;p39"/>
          <p:cNvPicPr preferRelativeResize="0"/>
          <p:nvPr/>
        </p:nvPicPr>
        <p:blipFill rotWithShape="1">
          <a:blip r:embed="rId6">
            <a:alphaModFix/>
          </a:blip>
          <a:srcRect/>
          <a:stretch/>
        </p:blipFill>
        <p:spPr>
          <a:xfrm>
            <a:off x="3410703" y="2372184"/>
            <a:ext cx="2665493" cy="1501680"/>
          </a:xfrm>
          <a:prstGeom prst="rect">
            <a:avLst/>
          </a:prstGeom>
          <a:noFill/>
          <a:ln>
            <a:noFill/>
          </a:ln>
        </p:spPr>
      </p:pic>
      <p:pic>
        <p:nvPicPr>
          <p:cNvPr id="292" name="Google Shape;292;p39"/>
          <p:cNvPicPr preferRelativeResize="0"/>
          <p:nvPr/>
        </p:nvPicPr>
        <p:blipFill rotWithShape="1">
          <a:blip r:embed="rId7">
            <a:alphaModFix/>
          </a:blip>
          <a:srcRect/>
          <a:stretch/>
        </p:blipFill>
        <p:spPr>
          <a:xfrm>
            <a:off x="8144720" y="2372184"/>
            <a:ext cx="999281" cy="1501680"/>
          </a:xfrm>
          <a:prstGeom prst="rect">
            <a:avLst/>
          </a:prstGeom>
          <a:noFill/>
          <a:ln>
            <a:noFill/>
          </a:ln>
        </p:spPr>
      </p:pic>
      <p:sp>
        <p:nvSpPr>
          <p:cNvPr id="293" name="Google Shape;293;p39"/>
          <p:cNvSpPr/>
          <p:nvPr/>
        </p:nvSpPr>
        <p:spPr>
          <a:xfrm>
            <a:off x="3386789" y="2032108"/>
            <a:ext cx="8399400" cy="2265631"/>
          </a:xfrm>
          <a:prstGeom prst="rect">
            <a:avLst/>
          </a:prstGeom>
          <a:solidFill>
            <a:schemeClr val="lt1"/>
          </a:solidFill>
          <a:ln>
            <a:noFill/>
          </a:ln>
        </p:spPr>
        <p:txBody>
          <a:bodyPr spcFirstLastPara="1" wrap="square" lIns="68575" tIns="34275" rIns="68575" bIns="34275" anchor="ctr" anchorCtr="0">
            <a:noAutofit/>
          </a:bodyPr>
          <a:lstStyle/>
          <a:p>
            <a:pPr algn="ctr"/>
            <a:endParaRPr sz="1100">
              <a:solidFill>
                <a:schemeClr val="lt1"/>
              </a:solidFill>
              <a:latin typeface="Arial"/>
              <a:ea typeface="Arial"/>
              <a:cs typeface="Arial"/>
              <a:sym typeface="Arial"/>
            </a:endParaRPr>
          </a:p>
        </p:txBody>
      </p:sp>
      <p:pic>
        <p:nvPicPr>
          <p:cNvPr id="294" name="Google Shape;294;p39"/>
          <p:cNvPicPr preferRelativeResize="0"/>
          <p:nvPr/>
        </p:nvPicPr>
        <p:blipFill rotWithShape="1">
          <a:blip r:embed="rId8">
            <a:alphaModFix/>
          </a:blip>
          <a:srcRect/>
          <a:stretch/>
        </p:blipFill>
        <p:spPr>
          <a:xfrm>
            <a:off x="7771463" y="1027047"/>
            <a:ext cx="1162307" cy="1162307"/>
          </a:xfrm>
          <a:prstGeom prst="rect">
            <a:avLst/>
          </a:prstGeom>
          <a:noFill/>
          <a:ln>
            <a:noFill/>
          </a:ln>
        </p:spPr>
      </p:pic>
    </p:spTree>
    <p:extLst>
      <p:ext uri="{BB962C8B-B14F-4D97-AF65-F5344CB8AC3E}">
        <p14:creationId xmlns:p14="http://schemas.microsoft.com/office/powerpoint/2010/main" val="350577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p:nvPr/>
        </p:nvSpPr>
        <p:spPr>
          <a:xfrm>
            <a:off x="0" y="4401493"/>
            <a:ext cx="9144000" cy="1599257"/>
          </a:xfrm>
          <a:prstGeom prst="rect">
            <a:avLst/>
          </a:prstGeom>
          <a:solidFill>
            <a:srgbClr val="5BC2E7"/>
          </a:solidFill>
          <a:ln>
            <a:noFill/>
          </a:ln>
        </p:spPr>
        <p:txBody>
          <a:bodyPr spcFirstLastPara="1" wrap="square" lIns="68575" tIns="34275" rIns="68575" bIns="34275"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pic>
        <p:nvPicPr>
          <p:cNvPr id="301" name="Google Shape;301;p40"/>
          <p:cNvPicPr preferRelativeResize="0"/>
          <p:nvPr/>
        </p:nvPicPr>
        <p:blipFill rotWithShape="1">
          <a:blip r:embed="rId3">
            <a:alphaModFix/>
          </a:blip>
          <a:srcRect/>
          <a:stretch/>
        </p:blipFill>
        <p:spPr>
          <a:xfrm>
            <a:off x="5888129" y="2372184"/>
            <a:ext cx="2256590" cy="1501681"/>
          </a:xfrm>
          <a:prstGeom prst="rect">
            <a:avLst/>
          </a:prstGeom>
          <a:noFill/>
          <a:ln>
            <a:noFill/>
          </a:ln>
        </p:spPr>
      </p:pic>
      <p:sp>
        <p:nvSpPr>
          <p:cNvPr id="302" name="Google Shape;302;p40"/>
          <p:cNvSpPr/>
          <p:nvPr/>
        </p:nvSpPr>
        <p:spPr>
          <a:xfrm>
            <a:off x="0" y="857251"/>
            <a:ext cx="9144000" cy="778023"/>
          </a:xfrm>
          <a:prstGeom prst="rect">
            <a:avLst/>
          </a:prstGeom>
          <a:solidFill>
            <a:srgbClr val="5BC2E7"/>
          </a:solidFill>
          <a:ln>
            <a:noFill/>
          </a:ln>
        </p:spPr>
        <p:txBody>
          <a:bodyPr spcFirstLastPara="1" wrap="square" lIns="68575" tIns="34275" rIns="68575" bIns="34275"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
        <p:nvSpPr>
          <p:cNvPr id="303" name="Google Shape;303;p40"/>
          <p:cNvSpPr txBox="1">
            <a:spLocks noGrp="1"/>
          </p:cNvSpPr>
          <p:nvPr>
            <p:ph type="ctrTitle"/>
          </p:nvPr>
        </p:nvSpPr>
        <p:spPr>
          <a:xfrm>
            <a:off x="342900" y="963545"/>
            <a:ext cx="8801101" cy="616636"/>
          </a:xfrm>
          <a:prstGeom prst="rect">
            <a:avLst/>
          </a:prstGeom>
          <a:noFill/>
          <a:ln>
            <a:noFill/>
          </a:ln>
        </p:spPr>
        <p:txBody>
          <a:bodyPr spcFirstLastPara="1" vert="horz" wrap="square" lIns="68575" tIns="34275" rIns="68575" bIns="34275" rtlCol="0" anchor="ctr" anchorCtr="0">
            <a:noAutofit/>
          </a:bodyPr>
          <a:lstStyle/>
          <a:p>
            <a:pPr algn="l">
              <a:lnSpc>
                <a:spcPct val="90000"/>
              </a:lnSpc>
              <a:spcBef>
                <a:spcPts val="0"/>
              </a:spcBef>
              <a:buClr>
                <a:schemeClr val="lt1"/>
              </a:buClr>
              <a:buSzPts val="3000"/>
            </a:pPr>
            <a:r>
              <a:rPr lang="en" sz="3000" b="1">
                <a:solidFill>
                  <a:schemeClr val="lt1"/>
                </a:solidFill>
                <a:latin typeface="Arial"/>
                <a:ea typeface="Arial"/>
                <a:cs typeface="Arial"/>
                <a:sym typeface="Arial"/>
              </a:rPr>
              <a:t>HOW DRUGS ENTER THE BODY</a:t>
            </a:r>
            <a:endParaRPr sz="1100"/>
          </a:p>
        </p:txBody>
      </p:sp>
      <p:sp>
        <p:nvSpPr>
          <p:cNvPr id="304" name="Google Shape;304;p40"/>
          <p:cNvSpPr/>
          <p:nvPr/>
        </p:nvSpPr>
        <p:spPr>
          <a:xfrm>
            <a:off x="0" y="5848350"/>
            <a:ext cx="9144000" cy="152400"/>
          </a:xfrm>
          <a:prstGeom prst="rect">
            <a:avLst/>
          </a:prstGeom>
          <a:solidFill>
            <a:schemeClr val="dk1"/>
          </a:solidFill>
          <a:ln>
            <a:noFill/>
          </a:ln>
        </p:spPr>
        <p:txBody>
          <a:bodyPr spcFirstLastPara="1" wrap="square" lIns="68575" tIns="34275" rIns="68575" bIns="34275"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
        <p:nvSpPr>
          <p:cNvPr id="305" name="Google Shape;305;p40"/>
          <p:cNvSpPr txBox="1"/>
          <p:nvPr/>
        </p:nvSpPr>
        <p:spPr>
          <a:xfrm>
            <a:off x="101707" y="3370207"/>
            <a:ext cx="9144000" cy="1351417"/>
          </a:xfrm>
          <a:prstGeom prst="rect">
            <a:avLst/>
          </a:prstGeom>
          <a:noFill/>
          <a:ln>
            <a:noFill/>
          </a:ln>
        </p:spPr>
        <p:txBody>
          <a:bodyPr spcFirstLastPara="1" wrap="square" lIns="68575" tIns="34275" rIns="68575" bIns="34275" anchor="ctr" anchorCtr="0">
            <a:noAutofit/>
          </a:bodyPr>
          <a:lstStyle/>
          <a:p>
            <a:pPr>
              <a:lnSpc>
                <a:spcPct val="200000"/>
              </a:lnSpc>
            </a:pPr>
            <a:r>
              <a:rPr lang="en" sz="1500" b="1">
                <a:solidFill>
                  <a:schemeClr val="dk1"/>
                </a:solidFill>
                <a:latin typeface="Arial"/>
                <a:ea typeface="Arial"/>
                <a:cs typeface="Arial"/>
                <a:sym typeface="Arial"/>
              </a:rPr>
              <a:t>7-10 seconds  |  10-30 seconds        |  3-5 minutes                            |  15-35 minutes            |  1-2 days</a:t>
            </a:r>
            <a:endParaRPr sz="1500">
              <a:solidFill>
                <a:schemeClr val="dk1"/>
              </a:solidFill>
              <a:latin typeface="Arial"/>
              <a:ea typeface="Arial"/>
              <a:cs typeface="Arial"/>
              <a:sym typeface="Arial"/>
            </a:endParaRPr>
          </a:p>
        </p:txBody>
      </p:sp>
      <p:pic>
        <p:nvPicPr>
          <p:cNvPr id="306" name="Google Shape;306;p40"/>
          <p:cNvPicPr preferRelativeResize="0"/>
          <p:nvPr/>
        </p:nvPicPr>
        <p:blipFill rotWithShape="1">
          <a:blip r:embed="rId4">
            <a:alphaModFix/>
          </a:blip>
          <a:srcRect/>
          <a:stretch/>
        </p:blipFill>
        <p:spPr>
          <a:xfrm>
            <a:off x="-136574" y="2372187"/>
            <a:ext cx="2004819" cy="1501679"/>
          </a:xfrm>
          <a:prstGeom prst="rect">
            <a:avLst/>
          </a:prstGeom>
          <a:noFill/>
          <a:ln>
            <a:noFill/>
          </a:ln>
        </p:spPr>
      </p:pic>
      <p:pic>
        <p:nvPicPr>
          <p:cNvPr id="307" name="Google Shape;307;p40"/>
          <p:cNvPicPr preferRelativeResize="0"/>
          <p:nvPr/>
        </p:nvPicPr>
        <p:blipFill rotWithShape="1">
          <a:blip r:embed="rId5">
            <a:alphaModFix/>
          </a:blip>
          <a:srcRect/>
          <a:stretch/>
        </p:blipFill>
        <p:spPr>
          <a:xfrm>
            <a:off x="1492395" y="2372187"/>
            <a:ext cx="2820227" cy="1501679"/>
          </a:xfrm>
          <a:prstGeom prst="rect">
            <a:avLst/>
          </a:prstGeom>
          <a:noFill/>
          <a:ln>
            <a:noFill/>
          </a:ln>
        </p:spPr>
      </p:pic>
      <p:pic>
        <p:nvPicPr>
          <p:cNvPr id="308" name="Google Shape;308;p40"/>
          <p:cNvPicPr preferRelativeResize="0"/>
          <p:nvPr/>
        </p:nvPicPr>
        <p:blipFill rotWithShape="1">
          <a:blip r:embed="rId6">
            <a:alphaModFix/>
          </a:blip>
          <a:srcRect/>
          <a:stretch/>
        </p:blipFill>
        <p:spPr>
          <a:xfrm>
            <a:off x="3410703" y="2372184"/>
            <a:ext cx="2665493" cy="1501680"/>
          </a:xfrm>
          <a:prstGeom prst="rect">
            <a:avLst/>
          </a:prstGeom>
          <a:noFill/>
          <a:ln>
            <a:noFill/>
          </a:ln>
        </p:spPr>
      </p:pic>
      <p:pic>
        <p:nvPicPr>
          <p:cNvPr id="309" name="Google Shape;309;p40"/>
          <p:cNvPicPr preferRelativeResize="0"/>
          <p:nvPr/>
        </p:nvPicPr>
        <p:blipFill rotWithShape="1">
          <a:blip r:embed="rId7">
            <a:alphaModFix/>
          </a:blip>
          <a:srcRect/>
          <a:stretch/>
        </p:blipFill>
        <p:spPr>
          <a:xfrm>
            <a:off x="8144720" y="2372184"/>
            <a:ext cx="999281" cy="1501680"/>
          </a:xfrm>
          <a:prstGeom prst="rect">
            <a:avLst/>
          </a:prstGeom>
          <a:noFill/>
          <a:ln>
            <a:noFill/>
          </a:ln>
        </p:spPr>
      </p:pic>
      <p:sp>
        <p:nvSpPr>
          <p:cNvPr id="310" name="Google Shape;310;p40"/>
          <p:cNvSpPr/>
          <p:nvPr/>
        </p:nvSpPr>
        <p:spPr>
          <a:xfrm>
            <a:off x="6064572" y="2032108"/>
            <a:ext cx="8399400" cy="2265631"/>
          </a:xfrm>
          <a:prstGeom prst="rect">
            <a:avLst/>
          </a:prstGeom>
          <a:solidFill>
            <a:schemeClr val="lt1"/>
          </a:solidFill>
          <a:ln>
            <a:noFill/>
          </a:ln>
        </p:spPr>
        <p:txBody>
          <a:bodyPr spcFirstLastPara="1" wrap="square" lIns="68575" tIns="34275" rIns="68575" bIns="34275" anchor="ctr" anchorCtr="0">
            <a:noAutofit/>
          </a:bodyPr>
          <a:lstStyle/>
          <a:p>
            <a:pPr algn="ctr"/>
            <a:endParaRPr sz="1100">
              <a:solidFill>
                <a:schemeClr val="lt1"/>
              </a:solidFill>
              <a:latin typeface="Arial"/>
              <a:ea typeface="Arial"/>
              <a:cs typeface="Arial"/>
              <a:sym typeface="Arial"/>
            </a:endParaRPr>
          </a:p>
        </p:txBody>
      </p:sp>
      <p:pic>
        <p:nvPicPr>
          <p:cNvPr id="311" name="Google Shape;311;p40"/>
          <p:cNvPicPr preferRelativeResize="0"/>
          <p:nvPr/>
        </p:nvPicPr>
        <p:blipFill rotWithShape="1">
          <a:blip r:embed="rId8">
            <a:alphaModFix/>
          </a:blip>
          <a:srcRect/>
          <a:stretch/>
        </p:blipFill>
        <p:spPr>
          <a:xfrm>
            <a:off x="7771463" y="1027047"/>
            <a:ext cx="1162307" cy="1162307"/>
          </a:xfrm>
          <a:prstGeom prst="rect">
            <a:avLst/>
          </a:prstGeom>
          <a:noFill/>
          <a:ln>
            <a:noFill/>
          </a:ln>
        </p:spPr>
      </p:pic>
    </p:spTree>
    <p:extLst>
      <p:ext uri="{BB962C8B-B14F-4D97-AF65-F5344CB8AC3E}">
        <p14:creationId xmlns:p14="http://schemas.microsoft.com/office/powerpoint/2010/main" val="391138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457200"/>
          </a:xfrm>
        </p:spPr>
        <p:txBody>
          <a:bodyPr>
            <a:noAutofit/>
          </a:bodyPr>
          <a:lstStyle/>
          <a:p>
            <a:pPr algn="l"/>
            <a:r>
              <a:rPr lang="en-US" sz="2900" b="1" dirty="0"/>
              <a:t>Addictive Substances and the Rewards/Learning Pathway</a:t>
            </a:r>
          </a:p>
        </p:txBody>
      </p:sp>
      <p:sp>
        <p:nvSpPr>
          <p:cNvPr id="3" name="Content Placeholder 2"/>
          <p:cNvSpPr>
            <a:spLocks noGrp="1"/>
          </p:cNvSpPr>
          <p:nvPr>
            <p:ph idx="1"/>
          </p:nvPr>
        </p:nvSpPr>
        <p:spPr>
          <a:xfrm>
            <a:off x="-152400" y="762000"/>
            <a:ext cx="8839200" cy="1371600"/>
          </a:xfrm>
        </p:spPr>
        <p:txBody>
          <a:bodyPr>
            <a:normAutofit/>
          </a:bodyPr>
          <a:lstStyle/>
          <a:p>
            <a:r>
              <a:rPr lang="en-US" sz="2600" dirty="0"/>
              <a:t>Activated by pleasurable stimuli. Examples—Love, success, your favorite meal, etc. </a:t>
            </a:r>
          </a:p>
          <a:p>
            <a:r>
              <a:rPr lang="en-US" sz="2600" dirty="0"/>
              <a:t>Addictive substances mimic those experiences. </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630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200" b="1" dirty="0"/>
              <a:t>Stage 1: Tolerance</a:t>
            </a:r>
          </a:p>
        </p:txBody>
      </p:sp>
      <p:sp>
        <p:nvSpPr>
          <p:cNvPr id="3" name="Content Placeholder 2"/>
          <p:cNvSpPr>
            <a:spLocks noGrp="1"/>
          </p:cNvSpPr>
          <p:nvPr>
            <p:ph idx="1"/>
          </p:nvPr>
        </p:nvSpPr>
        <p:spPr>
          <a:xfrm>
            <a:off x="457200" y="609600"/>
            <a:ext cx="8229600" cy="2438399"/>
          </a:xfrm>
        </p:spPr>
        <p:txBody>
          <a:bodyPr>
            <a:normAutofit fontScale="92500" lnSpcReduction="20000"/>
          </a:bodyPr>
          <a:lstStyle/>
          <a:p>
            <a:r>
              <a:rPr lang="en-US" dirty="0"/>
              <a:t>The brain defends itself against higher levels of </a:t>
            </a:r>
            <a:r>
              <a:rPr lang="en-US" b="1" u="sng" dirty="0"/>
              <a:t>dopamine</a:t>
            </a:r>
            <a:r>
              <a:rPr lang="en-US" dirty="0"/>
              <a:t> or </a:t>
            </a:r>
            <a:r>
              <a:rPr lang="en-US" b="1" u="sng" dirty="0"/>
              <a:t>serotonin</a:t>
            </a:r>
            <a:r>
              <a:rPr lang="en-US" dirty="0"/>
              <a:t> by blocking some neuro-receptors. </a:t>
            </a:r>
          </a:p>
          <a:p>
            <a:r>
              <a:rPr lang="en-US" dirty="0"/>
              <a:t>Result: Each time the addictive substance is taken, a higher dose is required to = the same effect. </a:t>
            </a:r>
          </a:p>
          <a:p>
            <a:endParaRPr lang="en-US" dirty="0"/>
          </a:p>
        </p:txBody>
      </p:sp>
      <p:pic>
        <p:nvPicPr>
          <p:cNvPr id="5" name="Picture 2" descr="dopamine neurotrans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7999"/>
            <a:ext cx="8763000" cy="3810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09668762"/>
      </p:ext>
    </p:extLst>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6069</TotalTime>
  <Words>1822</Words>
  <Application>Microsoft Macintosh PowerPoint</Application>
  <PresentationFormat>On-screen Show (4:3)</PresentationFormat>
  <Paragraphs>141</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Calibri</vt:lpstr>
      <vt:lpstr>Helvetica</vt:lpstr>
      <vt:lpstr>Times New Roman</vt:lpstr>
      <vt:lpstr>Office Theme</vt:lpstr>
      <vt:lpstr>Addiction and the Teenage Brain</vt:lpstr>
      <vt:lpstr>How do addictive substances interact with your brain?</vt:lpstr>
      <vt:lpstr>These Addictive Substances Increase Dopamine and/or Serotonin Levels </vt:lpstr>
      <vt:lpstr>PowerPoint Presentation</vt:lpstr>
      <vt:lpstr>HOW DRUGS ENTER THE BODY</vt:lpstr>
      <vt:lpstr>HOW DRUGS ENTER THE BODY</vt:lpstr>
      <vt:lpstr>HOW DRUGS ENTER THE BODY</vt:lpstr>
      <vt:lpstr>Addictive Substances and the Rewards/Learning Pathway</vt:lpstr>
      <vt:lpstr>Stage 1: Tolerance</vt:lpstr>
      <vt:lpstr>Stage 2: Dependence </vt:lpstr>
      <vt:lpstr>Stage 3: Addiction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Nickolai Butkevich</dc:creator>
  <cp:lastModifiedBy>Nickolai Butkevich</cp:lastModifiedBy>
  <cp:revision>313</cp:revision>
  <dcterms:created xsi:type="dcterms:W3CDTF">2012-12-02T23:54:34Z</dcterms:created>
  <dcterms:modified xsi:type="dcterms:W3CDTF">2019-10-30T18:35:41Z</dcterms:modified>
</cp:coreProperties>
</file>