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12A6-96C5-3D4F-AEE2-8FF21513F245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2B3E5-70BA-6945-A5DB-FCB12340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>
                <a:latin typeface="Calibri" charset="0"/>
              </a:rPr>
              <a:t>Students are encouraged to ask online questions or write online comments about the discussion. </a:t>
            </a:r>
            <a:r>
              <a:rPr lang="en-US" dirty="0">
                <a:latin typeface="Calibri" charset="0"/>
              </a:rPr>
              <a:t>Keep it classy though…</a:t>
            </a:r>
            <a:endParaRPr lang="en-US" b="1" u="sng" dirty="0">
              <a:latin typeface="Calibri" charset="0"/>
            </a:endParaRPr>
          </a:p>
          <a:p>
            <a:r>
              <a:rPr lang="en-US" b="1" dirty="0">
                <a:latin typeface="Calibri" charset="0"/>
              </a:rPr>
              <a:t>*Tyranny + dictatorship—</a:t>
            </a:r>
            <a:r>
              <a:rPr lang="en-US" dirty="0">
                <a:latin typeface="Calibri" charset="0"/>
              </a:rPr>
              <a:t>A system of government in which one person or a small group of people have a monopoly on political decisions that is enforced through violence and intimidation. </a:t>
            </a:r>
            <a:endParaRPr lang="en-US" b="1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876AE6-A612-AC40-9CE9-FE829A923D89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316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9A4539-8784-214B-B720-88FA76E73541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759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636BE2-3C14-9D4E-97CB-7AC0A9BD971D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603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If a word is </a:t>
            </a:r>
            <a:r>
              <a:rPr lang="en-US" b="1" u="sng" dirty="0">
                <a:latin typeface="Calibri" charset="0"/>
              </a:rPr>
              <a:t>underlined, </a:t>
            </a:r>
            <a:r>
              <a:rPr lang="en-US" u="none" dirty="0">
                <a:latin typeface="Calibri" charset="0"/>
              </a:rPr>
              <a:t>it</a:t>
            </a:r>
            <a:r>
              <a:rPr lang="fr-FR" u="none" dirty="0">
                <a:latin typeface="Calibri" charset="0"/>
              </a:rPr>
              <a:t>’</a:t>
            </a:r>
            <a:r>
              <a:rPr lang="en-US" u="none" dirty="0">
                <a:latin typeface="Calibri" charset="0"/>
              </a:rPr>
              <a:t>s</a:t>
            </a:r>
            <a:r>
              <a:rPr lang="en-US" u="none" baseline="0" dirty="0">
                <a:latin typeface="Calibri" charset="0"/>
              </a:rPr>
              <a:t> probably a vocab word you will see again on assessments. 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DF42FD-C95C-2A45-9CB2-D2F124F8B40F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5758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463853-4DD9-5E4F-978A-4A31B354BF5A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110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2B3E5-70BA-6945-A5DB-FCB123407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F801-A015-C946-AA78-3D7102F530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3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5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AD9A-064A-D04A-A523-83803490299D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61F6-98C0-5840-B517-FF0A1B32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0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Unit 1: Foundations of Democracy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533399"/>
            <a:ext cx="8229600" cy="6506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latin typeface="Arial"/>
                <a:cs typeface="Arial"/>
              </a:rPr>
              <a:t>Unit 1 Essential Questions: </a:t>
            </a:r>
            <a:r>
              <a:rPr lang="en-US" sz="2500" dirty="0">
                <a:latin typeface="Arial"/>
                <a:cs typeface="Arial"/>
              </a:rPr>
              <a:t>1. </a:t>
            </a:r>
            <a:r>
              <a:rPr lang="en-US" sz="2500" i="1" dirty="0">
                <a:latin typeface="Arial"/>
                <a:cs typeface="Arial"/>
              </a:rPr>
              <a:t>Is there such a thing as one “best form of government” for all societies?</a:t>
            </a:r>
          </a:p>
          <a:p>
            <a:pPr marL="0" indent="0">
              <a:buFontTx/>
              <a:buNone/>
            </a:pPr>
            <a:r>
              <a:rPr lang="en-US" sz="2500" dirty="0">
                <a:latin typeface="Arial"/>
                <a:cs typeface="Arial"/>
              </a:rPr>
              <a:t>2. </a:t>
            </a:r>
            <a:r>
              <a:rPr lang="en-US" sz="2500" i="1" dirty="0">
                <a:latin typeface="Arial"/>
                <a:cs typeface="Arial"/>
              </a:rPr>
              <a:t>How did Greco-Roman political philosophy, monotheistic moral teachings, and political reforms in medieval England influence the development of democratic values?</a:t>
            </a:r>
          </a:p>
          <a:p>
            <a:pPr marL="0" indent="0">
              <a:buFontTx/>
              <a:buNone/>
            </a:pPr>
            <a:endParaRPr lang="en-US" sz="2500" dirty="0">
              <a:latin typeface="Arial"/>
              <a:cs typeface="Arial"/>
            </a:endParaRPr>
          </a:p>
          <a:p>
            <a:pPr marL="0" indent="0">
              <a:buFontTx/>
              <a:buNone/>
            </a:pPr>
            <a:r>
              <a:rPr lang="en-US" sz="2500" b="1" dirty="0">
                <a:latin typeface="Arial"/>
                <a:cs typeface="Arial"/>
              </a:rPr>
              <a:t>Learning Target: </a:t>
            </a:r>
            <a:r>
              <a:rPr lang="en-US" sz="2500" dirty="0">
                <a:latin typeface="Arial"/>
                <a:cs typeface="Arial"/>
              </a:rPr>
              <a:t>I can explain how leaders of ancient Athens developed elements of a democratic political system and contrast it with Sparta’s military-centered society.</a:t>
            </a:r>
          </a:p>
          <a:p>
            <a:pPr marL="0" indent="0">
              <a:buFontTx/>
              <a:buNone/>
            </a:pPr>
            <a:endParaRPr lang="en-US" sz="2500" dirty="0">
              <a:latin typeface="Arial"/>
              <a:cs typeface="Arial"/>
            </a:endParaRPr>
          </a:p>
          <a:p>
            <a:pPr marL="0" indent="0">
              <a:buFontTx/>
              <a:buNone/>
            </a:pPr>
            <a:r>
              <a:rPr lang="en-US" sz="2500" b="1" dirty="0">
                <a:latin typeface="Arial"/>
                <a:cs typeface="Arial"/>
              </a:rPr>
              <a:t>HW</a:t>
            </a:r>
            <a:r>
              <a:rPr lang="en-US" sz="2500" dirty="0">
                <a:latin typeface="Arial"/>
                <a:cs typeface="Arial"/>
              </a:rPr>
              <a:t>: 1. HW#1 (Due Block Day)</a:t>
            </a:r>
          </a:p>
          <a:p>
            <a:pPr marL="0" indent="0">
              <a:buFontTx/>
              <a:buNone/>
            </a:pPr>
            <a:r>
              <a:rPr lang="en-US" sz="2500" dirty="0">
                <a:latin typeface="Arial"/>
                <a:cs typeface="Arial"/>
              </a:rPr>
              <a:t>2. Study for Practice Quiz (Block Day). </a:t>
            </a:r>
          </a:p>
          <a:p>
            <a:pPr marL="0" indent="0">
              <a:buFontTx/>
              <a:buNone/>
            </a:pPr>
            <a:r>
              <a:rPr lang="en-US" sz="2500" dirty="0">
                <a:latin typeface="Arial"/>
                <a:cs typeface="Arial"/>
              </a:rPr>
              <a:t>3. Study for Quiz (Friday)</a:t>
            </a:r>
          </a:p>
          <a:p>
            <a:pPr marL="0" indent="0">
              <a:buFontTx/>
              <a:buNone/>
            </a:pPr>
            <a:endParaRPr lang="en-US" sz="2500" b="1" dirty="0">
              <a:latin typeface="Arial"/>
              <a:cs typeface="Arial"/>
            </a:endParaRPr>
          </a:p>
          <a:p>
            <a:pPr marL="0" indent="0">
              <a:buFontTx/>
              <a:buNone/>
            </a:pPr>
            <a:endParaRPr lang="en-US" sz="25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500" dirty="0">
                <a:latin typeface="Arial" charset="0"/>
              </a:rPr>
              <a:t> </a:t>
            </a:r>
            <a:endParaRPr lang="en-US" sz="2500" b="1" dirty="0">
              <a:latin typeface="Arial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066800" y="41148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6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extLst/>
        </p:spPr>
        <p:txBody>
          <a:bodyPr lIns="65023" tIns="0" rIns="65023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FF"/>
                </a:solidFill>
                <a:ea typeface="+mj-ea"/>
                <a:cs typeface="+mj-cs"/>
              </a:rPr>
              <a:t>Education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436498" cy="1870788"/>
          </a:xfrm>
        </p:spPr>
        <p:txBody>
          <a:bodyPr>
            <a:normAutofit/>
          </a:bodyPr>
          <a:lstStyle/>
          <a:p>
            <a:pPr marL="798513" lvl="1" indent="-341313" defTabSz="912813">
              <a:buFontTx/>
              <a:buChar char="•"/>
            </a:pPr>
            <a:r>
              <a:rPr lang="en-US" dirty="0">
                <a:latin typeface="Garamond" charset="0"/>
                <a:ea typeface="MS PGothic" charset="0"/>
                <a:cs typeface="MS PGothic" charset="0"/>
              </a:rPr>
              <a:t>At 7, boys and girls began physical training.</a:t>
            </a:r>
          </a:p>
          <a:p>
            <a:pPr marL="798513" lvl="1" indent="-341313" defTabSz="912813">
              <a:buFontTx/>
              <a:buChar char="•"/>
            </a:pPr>
            <a:r>
              <a:rPr lang="en-US" dirty="0">
                <a:latin typeface="Garamond" charset="0"/>
                <a:ea typeface="MS PGothic" charset="0"/>
                <a:cs typeface="MS PGothic" charset="0"/>
              </a:rPr>
              <a:t>At 13, dropped off in the woods with nothing. They had to make it home alive to pass.</a:t>
            </a:r>
            <a:endParaRPr lang="en-US" dirty="0">
              <a:latin typeface="Verdana" charset="0"/>
              <a:ea typeface="MS PGothic" charset="0"/>
              <a:cs typeface="MS PGothic" charset="0"/>
            </a:endParaRPr>
          </a:p>
          <a:p>
            <a:pPr marL="341313" indent="-341313" defTabSz="912813" eaLnBrk="1" hangingPunct="1">
              <a:buFont typeface="Wingdings" charset="0"/>
              <a:buNone/>
            </a:pPr>
            <a:endParaRPr lang="en-US" dirty="0">
              <a:latin typeface="Corbel" charset="0"/>
              <a:ea typeface="MS PGothic" charset="0"/>
              <a:cs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05" y="3470988"/>
            <a:ext cx="3089297" cy="2313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" y="3660180"/>
            <a:ext cx="4762500" cy="192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5E80B-7735-9D4B-9BC9-2C31F2CF35BA}"/>
              </a:ext>
            </a:extLst>
          </p:cNvPr>
          <p:cNvSpPr txBox="1"/>
          <p:nvPr/>
        </p:nvSpPr>
        <p:spPr>
          <a:xfrm>
            <a:off x="2261936" y="5974170"/>
            <a:ext cx="421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you have passed that test at age 13? </a:t>
            </a:r>
          </a:p>
        </p:txBody>
      </p:sp>
    </p:spTree>
    <p:extLst>
      <p:ext uri="{BB962C8B-B14F-4D97-AF65-F5344CB8AC3E}">
        <p14:creationId xmlns:p14="http://schemas.microsoft.com/office/powerpoint/2010/main" val="612933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extLst/>
        </p:spPr>
        <p:txBody>
          <a:bodyPr lIns="65023" tIns="0" rIns="65023" bIns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FFFF"/>
                </a:solidFill>
                <a:ea typeface="+mj-ea"/>
                <a:cs typeface="+mj-cs"/>
              </a:rPr>
              <a:t>Military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572000"/>
          </a:xfrm>
        </p:spPr>
        <p:txBody>
          <a:bodyPr>
            <a:normAutofit/>
          </a:bodyPr>
          <a:lstStyle/>
          <a:p>
            <a:pPr marL="411480" defTabSz="64293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latin typeface="Garamond" pitchFamily="18" charset="0"/>
                <a:ea typeface="+mn-ea"/>
                <a:cs typeface="+mn-cs"/>
              </a:rPr>
              <a:t>Men married at the age of 20.</a:t>
            </a:r>
          </a:p>
          <a:p>
            <a:pPr marL="411480" defTabSz="642938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  <a:p>
            <a:pPr marL="411480" defTabSz="642938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latin typeface="Garamond" pitchFamily="18" charset="0"/>
              </a:rPr>
              <a:t>L</a:t>
            </a:r>
            <a:r>
              <a:rPr lang="en-US" b="1" dirty="0">
                <a:latin typeface="Garamond" pitchFamily="18" charset="0"/>
                <a:ea typeface="+mn-ea"/>
                <a:cs typeface="+mn-cs"/>
              </a:rPr>
              <a:t>ived in barracks for ten years.</a:t>
            </a:r>
          </a:p>
          <a:p>
            <a:pPr marL="68580" indent="0" defTabSz="64293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7892" name="Picture 5" descr="http://www.harunyahya.com/images_books/images_fascism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1272"/>
            <a:ext cx="2244103" cy="251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2033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378" y="0"/>
            <a:ext cx="8999621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Women in Sparta/Athens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i="1" dirty="0">
                <a:ea typeface="MS PGothic" charset="0"/>
              </a:rPr>
              <a:t>A Spartan mother would say to her son as he goes off to war: “Return with your shield, or on it.”</a:t>
            </a:r>
          </a:p>
          <a:p>
            <a:pPr eaLnBrk="1" hangingPunct="1">
              <a:defRPr/>
            </a:pPr>
            <a:r>
              <a:rPr lang="en-GB" sz="2400" dirty="0"/>
              <a:t>Trained with boys: Fit women produced fit </a:t>
            </a:r>
            <a:r>
              <a:rPr lang="en-US" sz="2400" dirty="0"/>
              <a:t>male warriors.</a:t>
            </a:r>
          </a:p>
          <a:p>
            <a:pPr eaLnBrk="1" hangingPunct="1">
              <a:defRPr/>
            </a:pPr>
            <a:r>
              <a:rPr lang="en-US" sz="2400" dirty="0"/>
              <a:t>Equal property rights: So many men died in battle, many women ended up running businesses, farms, etc. </a:t>
            </a:r>
          </a:p>
          <a:p>
            <a:pPr eaLnBrk="1" hangingPunct="1">
              <a:defRPr/>
            </a:pPr>
            <a:r>
              <a:rPr lang="en-US" sz="2400" dirty="0"/>
              <a:t>In Athens, women had few property rights and no political rights.</a:t>
            </a:r>
          </a:p>
        </p:txBody>
      </p:sp>
      <p:pic>
        <p:nvPicPr>
          <p:cNvPr id="3074" name="Picture 2" descr="Image result for spartan women">
            <a:extLst>
              <a:ext uri="{FF2B5EF4-FFF2-40B4-BE49-F238E27FC236}">
                <a16:creationId xmlns:a16="http://schemas.microsoft.com/office/drawing/2014/main" id="{F101B77F-4FE5-9144-A585-F243E00F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43813"/>
            <a:ext cx="3729308" cy="279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thenian women">
            <a:extLst>
              <a:ext uri="{FF2B5EF4-FFF2-40B4-BE49-F238E27FC236}">
                <a16:creationId xmlns:a16="http://schemas.microsoft.com/office/drawing/2014/main" id="{12F3E0B3-5F0D-C14D-853B-821D1535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07" y="3977362"/>
            <a:ext cx="3641892" cy="27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inancially independent woman">
            <a:extLst>
              <a:ext uri="{FF2B5EF4-FFF2-40B4-BE49-F238E27FC236}">
                <a16:creationId xmlns:a16="http://schemas.microsoft.com/office/drawing/2014/main" id="{EC9B617B-AF71-254E-B3BA-8368B248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74" y="3805263"/>
            <a:ext cx="1713068" cy="30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7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PARTNER/SHARE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8915400" cy="31242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Which society would you rather live in—Athens or Sparta? </a:t>
            </a:r>
            <a:r>
              <a:rPr lang="en-US">
                <a:solidFill>
                  <a:schemeClr val="tx1"/>
                </a:solidFill>
              </a:rPr>
              <a:t>WHY?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29" y="3886200"/>
            <a:ext cx="6607638" cy="309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7373" y="54823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CC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Ancient Greece: Athens vs. Sparta</a:t>
            </a:r>
          </a:p>
        </p:txBody>
      </p:sp>
      <p:pic>
        <p:nvPicPr>
          <p:cNvPr id="18434" name="Picture 7" descr="Socrate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0"/>
            <a:ext cx="3200400" cy="4051300"/>
          </a:xfrm>
          <a:noFill/>
        </p:spPr>
      </p:pic>
      <p:pic>
        <p:nvPicPr>
          <p:cNvPr id="18435" name="Picture 6" descr="http://static.howstuffworks.com/gif/willow/ancient-greece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2100"/>
            <a:ext cx="4343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t0.gstatic.com/images?q=tbn:ANd9GcS37Wp85pkMXSR-fS9-ba_ppwyllKJeEBiqcp8jyhS2nj-GPLc&amp;t=1&amp;usg=__RE0mNSZZ4FLTsk2lhqiaPBMPTro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33813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13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mediterranean1ancient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892990" y="0"/>
            <a:ext cx="894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Greek </a:t>
            </a:r>
            <a:r>
              <a:rPr lang="en-US" b="1" u="sng" dirty="0">
                <a:solidFill>
                  <a:srgbClr val="FFFFFF"/>
                </a:solidFill>
              </a:rPr>
              <a:t>city-states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/>
              <a:t> (</a:t>
            </a:r>
            <a:r>
              <a:rPr lang="en-US" dirty="0">
                <a:latin typeface="Times New Roman" charset="0"/>
              </a:rPr>
              <a:t>700 – 323 B.C.E)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505" y="0"/>
            <a:ext cx="5725549" cy="275726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charset="0"/>
              </a:rPr>
              <a:t>Athens:</a:t>
            </a:r>
            <a:br>
              <a:rPr lang="en-US" sz="3200" dirty="0">
                <a:latin typeface="Arial" charset="0"/>
              </a:rPr>
            </a:br>
            <a:r>
              <a:rPr lang="en-US" sz="3200" u="sng" dirty="0">
                <a:latin typeface="Arial" charset="0"/>
              </a:rPr>
              <a:t>Direct Democracy: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/>
              <a:t>Citizens vote on every important decision. </a:t>
            </a:r>
            <a:br>
              <a:rPr lang="en-US" sz="3200" dirty="0"/>
            </a:br>
            <a:br>
              <a:rPr lang="en-US" sz="3200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Sparta: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u="sng" dirty="0">
                <a:latin typeface="Arial" charset="0"/>
              </a:rPr>
              <a:t>Oligarchy</a:t>
            </a:r>
            <a:r>
              <a:rPr lang="en-US" sz="3200" dirty="0">
                <a:latin typeface="Arial" charset="0"/>
              </a:rPr>
              <a:t> (rule by the few)</a:t>
            </a:r>
            <a:endParaRPr lang="en-US" sz="4000" dirty="0">
              <a:latin typeface="Arial" charset="0"/>
            </a:endParaRPr>
          </a:p>
        </p:txBody>
      </p:sp>
      <p:pic>
        <p:nvPicPr>
          <p:cNvPr id="24578" name="Picture 5" descr="http://www.anthroarcheart.org/grfx/m5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2925763"/>
            <a:ext cx="91440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http://static.howstuffworks.com/gif/willow/ancient-greece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0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0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959"/>
            <a:ext cx="9144000" cy="914400"/>
          </a:xfrm>
          <a:extLst/>
        </p:spPr>
        <p:txBody>
          <a:bodyPr lIns="65023" tIns="0" rIns="65023" bIns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Times" pitchFamily="2" charset="0"/>
                <a:cs typeface="Calibri" panose="020F0502020204030204" pitchFamily="34" charset="0"/>
              </a:rPr>
              <a:t>Partner/Share—Which values are the most important for a successful society? 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4572000" y="1676400"/>
            <a:ext cx="2743200" cy="4603750"/>
          </a:xfrm>
        </p:spPr>
        <p:txBody>
          <a:bodyPr lIns="91435" tIns="45718" rIns="91435" bIns="45718"/>
          <a:lstStyle/>
          <a:p>
            <a:pPr marL="388938" indent="-388938" eaLnBrk="1" hangingPunct="1">
              <a:buFontTx/>
              <a:buNone/>
              <a:defRPr/>
            </a:pPr>
            <a:r>
              <a:rPr lang="en-US" sz="2400" b="1" dirty="0">
                <a:solidFill>
                  <a:schemeClr val="tx2"/>
                </a:solidFill>
                <a:ea typeface="+mn-ea"/>
                <a:cs typeface="+mn-cs"/>
              </a:rPr>
              <a:t>Athenian Values</a:t>
            </a: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lvl="1" indent="-323850" eaLnBrk="1" hangingPunct="1"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Individuality </a:t>
            </a:r>
          </a:p>
          <a:p>
            <a:pPr lvl="1" indent="-323850" eaLnBrk="1" hangingPunct="1"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Beauty</a:t>
            </a:r>
          </a:p>
          <a:p>
            <a:pPr lvl="1" indent="-323850" eaLnBrk="1" hangingPunct="1"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Freedom</a:t>
            </a:r>
          </a:p>
          <a:p>
            <a:pPr lvl="1" indent="-323850" eaLnBrk="1" hangingPunct="1">
              <a:buFont typeface="Wingdings" pitchFamily="2" charset="2"/>
              <a:buChar char=""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26627" name="Picture 8" descr="http://www.history.com/images/media/slideshow/sparta/leonidas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97288"/>
            <a:ext cx="36433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http://media-cdn.tripadvisor.com/media/photo-s/00/13/3a/13/apollo-stat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664798"/>
            <a:ext cx="2768600" cy="283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143000" y="17526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ts val="700"/>
              </a:spcBef>
              <a:buClr>
                <a:srgbClr val="D6ECFF"/>
              </a:buClr>
              <a:buSzPct val="95000"/>
              <a:defRPr/>
            </a:pPr>
            <a:r>
              <a:rPr lang="en-US" sz="2400" b="1" dirty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rPr>
              <a:t>Spartan Values</a:t>
            </a:r>
            <a:endParaRPr lang="en-US" sz="2400" dirty="0">
              <a:solidFill>
                <a:schemeClr val="bg1"/>
              </a:solidFill>
              <a:latin typeface="Corbel" pitchFamily="34" charset="0"/>
              <a:ea typeface="+mn-ea"/>
              <a:cs typeface="+mn-cs"/>
            </a:endParaRPr>
          </a:p>
          <a:p>
            <a:pPr marL="739775" lvl="1" indent="-323850">
              <a:spcBef>
                <a:spcPct val="20000"/>
              </a:spcBef>
              <a:buClr>
                <a:srgbClr val="EA157A"/>
              </a:buClr>
              <a:buSzPct val="90000"/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rPr>
              <a:t>Strength</a:t>
            </a:r>
          </a:p>
          <a:p>
            <a:pPr marL="739775" lvl="1" indent="-323850">
              <a:spcBef>
                <a:spcPct val="20000"/>
              </a:spcBef>
              <a:buClr>
                <a:srgbClr val="EA157A"/>
              </a:buClr>
              <a:buSzPct val="90000"/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bg1"/>
                </a:solidFill>
                <a:latin typeface="Corbel" pitchFamily="34" charset="0"/>
                <a:ea typeface="+mn-ea"/>
                <a:cs typeface="+mn-cs"/>
              </a:rPr>
              <a:t>Duty</a:t>
            </a:r>
          </a:p>
          <a:p>
            <a:pPr marL="739775" lvl="1" indent="-323850">
              <a:spcBef>
                <a:spcPct val="20000"/>
              </a:spcBef>
              <a:buClr>
                <a:srgbClr val="EA157A"/>
              </a:buClr>
              <a:buSzPct val="90000"/>
              <a:buFont typeface="Wingdings" pitchFamily="2" charset="2"/>
              <a:buChar char=""/>
              <a:defRPr/>
            </a:pPr>
            <a:r>
              <a:rPr lang="en-US" sz="2400" dirty="0">
                <a:solidFill>
                  <a:schemeClr val="bg1"/>
                </a:solidFill>
                <a:latin typeface="Corbel" pitchFamily="34" charset="0"/>
              </a:rPr>
              <a:t>Sacrifice</a:t>
            </a:r>
            <a:endParaRPr lang="en-US" sz="2400" dirty="0">
              <a:solidFill>
                <a:schemeClr val="bg1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082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Athenian Culture: </a:t>
            </a:r>
            <a:br>
              <a:rPr lang="en-US" sz="3200" dirty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</a:br>
            <a:endParaRPr lang="en-US" sz="32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3773905" cy="23662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>
                <a:latin typeface="Corbel" charset="0"/>
                <a:ea typeface="MS PGothic" charset="0"/>
                <a:cs typeface="MS PGothic" charset="0"/>
              </a:rPr>
              <a:t>Free exchange of goods + ideas.</a:t>
            </a:r>
          </a:p>
          <a:p>
            <a:pPr marL="0" indent="0" eaLnBrk="1" hangingPunct="1">
              <a:buNone/>
            </a:pPr>
            <a:endParaRPr lang="en-US" sz="2600" dirty="0">
              <a:latin typeface="Corbel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600" dirty="0">
                <a:latin typeface="Corbel" charset="0"/>
                <a:ea typeface="MS PGothic" charset="0"/>
                <a:cs typeface="MS PGothic" charset="0"/>
              </a:rPr>
              <a:t>Celebrated the beauty and abilities of the human body.</a:t>
            </a:r>
          </a:p>
        </p:txBody>
      </p:sp>
      <p:pic>
        <p:nvPicPr>
          <p:cNvPr id="27651" name="Picture 5" descr="http://www.amlinkmarble.com/image_statue/as-701-fourseason-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52400"/>
            <a:ext cx="36433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http://brandondayton.com/website/wp-content/uploads/2010/05/BAR_lacoon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3059113"/>
            <a:ext cx="3448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olympic games ancient">
            <a:extLst>
              <a:ext uri="{FF2B5EF4-FFF2-40B4-BE49-F238E27FC236}">
                <a16:creationId xmlns:a16="http://schemas.microsoft.com/office/drawing/2014/main" id="{708437B1-24FC-BA48-8327-1DE926D0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3976521"/>
            <a:ext cx="5202200" cy="25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8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78920"/>
            <a:ext cx="5462337" cy="3705726"/>
          </a:xfrm>
        </p:spPr>
        <p:txBody>
          <a:bodyPr lIns="91435" tIns="45718" rIns="91435" bIns="45718">
            <a:normAutofit/>
          </a:bodyPr>
          <a:lstStyle/>
          <a:p>
            <a:pPr marL="419100" lvl="1" indent="0" eaLnBrk="1" hangingPunct="1">
              <a:lnSpc>
                <a:spcPct val="90000"/>
              </a:lnSpc>
              <a:buNone/>
              <a:tabLst>
                <a:tab pos="989013" algn="l"/>
              </a:tabLst>
            </a:pPr>
            <a:endParaRPr lang="en-US" dirty="0">
              <a:latin typeface="Corbel" charset="0"/>
              <a:ea typeface="MS PGothic" charset="0"/>
              <a:cs typeface="MS PGothic" charset="0"/>
            </a:endParaRPr>
          </a:p>
          <a:p>
            <a:pPr lvl="1" indent="-323850" eaLnBrk="1" hangingPunct="1">
              <a:lnSpc>
                <a:spcPct val="90000"/>
              </a:lnSpc>
              <a:tabLst>
                <a:tab pos="989013" algn="l"/>
              </a:tabLst>
            </a:pPr>
            <a:r>
              <a:rPr lang="en-US" b="1" u="sng" dirty="0">
                <a:latin typeface="Corbel" charset="0"/>
                <a:ea typeface="MS PGothic" charset="0"/>
                <a:cs typeface="MS PGothic" charset="0"/>
              </a:rPr>
              <a:t>Duties of the Citizen</a:t>
            </a:r>
            <a:r>
              <a:rPr lang="en-US" dirty="0">
                <a:latin typeface="Corbel" charset="0"/>
                <a:ea typeface="MS PGothic" charset="0"/>
                <a:cs typeface="MS PGothic" charset="0"/>
              </a:rPr>
              <a:t>:  All citizens had to vote and participate in debates.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76137" y="138113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Athenian Government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28675" name="Picture 5" descr="http://www.shunya.net/Pictures/Greece/Napflio-Epidauros/Epidauros-theat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2686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06" y="3994668"/>
            <a:ext cx="4220570" cy="26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89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152400" y="0"/>
            <a:ext cx="18466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b="1" dirty="0"/>
          </a:p>
        </p:txBody>
      </p:sp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535719" y="2867703"/>
            <a:ext cx="1416050" cy="679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   Plato  </a:t>
            </a:r>
          </a:p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427-347 B.C.E.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00600" y="0"/>
            <a:ext cx="4343400" cy="6186309"/>
          </a:xfrm>
          <a:prstGeom prst="rect">
            <a:avLst/>
          </a:prstGeom>
          <a:solidFill>
            <a:srgbClr val="FFFF00">
              <a:alpha val="47058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Athenian Philosophers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u="sng" dirty="0"/>
              <a:t>Aristotle</a:t>
            </a:r>
            <a:r>
              <a:rPr lang="en-US" sz="2000" dirty="0"/>
              <a:t>—Societies should be ruled by the middle class. The rich are too greedy and the poor too irresponsible.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u="sng" dirty="0"/>
              <a:t>Plato</a:t>
            </a:r>
            <a:r>
              <a:rPr lang="en-US" sz="2000" dirty="0"/>
              <a:t>—Societies should be ruled by </a:t>
            </a:r>
            <a:r>
              <a:rPr lang="en-US" sz="2000" u="sng" dirty="0"/>
              <a:t>philosopher kings</a:t>
            </a:r>
            <a:r>
              <a:rPr lang="en-US" sz="2000" dirty="0"/>
              <a:t>: Specially trained leaders known for their wisdom and fairness. 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PARTNER/SHARE: Which society would </a:t>
            </a:r>
            <a:r>
              <a:rPr lang="en-US" u="sng" dirty="0"/>
              <a:t>you</a:t>
            </a:r>
            <a:r>
              <a:rPr lang="en-US" dirty="0"/>
              <a:t> rather live in? WHY?</a:t>
            </a:r>
          </a:p>
          <a:p>
            <a:pPr eaLnBrk="1" hangingPunct="1"/>
            <a:endParaRPr lang="en-US" sz="2000" dirty="0"/>
          </a:p>
        </p:txBody>
      </p:sp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2895600" y="1752600"/>
            <a:ext cx="1521896" cy="6771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Aristotle 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</a:rPr>
              <a:t>  384-322 B.C.E.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125"/>
            <a:ext cx="1947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http://t2.gstatic.com/images?q=tbn:ANd9GcTYcGvmtWOjyqO4DwjC4eW4EYUo9Sao3CFvoNKEu_2jD79rPrU&amp;t=1&amp;usg=__WNgqVIwV_pGJwLtAR5cDp12-daw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5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extLst/>
        </p:spPr>
        <p:txBody>
          <a:bodyPr lIns="65023" tIns="0" rIns="65023" bIns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1538209" algn="l"/>
              </a:tabLst>
              <a:defRPr/>
            </a:pPr>
            <a:r>
              <a:rPr lang="en-US" sz="5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Sparta- </a:t>
            </a:r>
            <a:r>
              <a:rPr lang="en-US" sz="54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A City of Warriors</a:t>
            </a:r>
          </a:p>
        </p:txBody>
      </p:sp>
      <p:sp>
        <p:nvSpPr>
          <p:cNvPr id="36866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1676399"/>
            <a:ext cx="5029200" cy="4954787"/>
          </a:xfrm>
        </p:spPr>
        <p:txBody>
          <a:bodyPr lIns="91435" tIns="45718" rIns="91435" bIns="45718">
            <a:normAutofit/>
          </a:bodyPr>
          <a:lstStyle/>
          <a:p>
            <a:pPr marL="388938" indent="-388938" eaLnBrk="1" hangingPunct="1">
              <a:lnSpc>
                <a:spcPct val="80000"/>
              </a:lnSpc>
              <a:tabLst>
                <a:tab pos="989013" algn="l"/>
              </a:tabLst>
            </a:pPr>
            <a:endParaRPr lang="en-US" sz="2700" dirty="0">
              <a:latin typeface="Corbel" charset="0"/>
              <a:ea typeface="MS PGothic" charset="0"/>
              <a:cs typeface="MS PGothic" charset="0"/>
            </a:endParaRPr>
          </a:p>
          <a:p>
            <a:pPr marL="388938" indent="-388938" eaLnBrk="1" hangingPunct="1">
              <a:lnSpc>
                <a:spcPct val="80000"/>
              </a:lnSpc>
              <a:buFontTx/>
              <a:buNone/>
              <a:tabLst>
                <a:tab pos="989013" algn="l"/>
              </a:tabLst>
            </a:pPr>
            <a:r>
              <a:rPr lang="en-US" sz="2700" b="1" dirty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Main focus</a:t>
            </a:r>
            <a:r>
              <a:rPr lang="en-US" sz="2700" b="1" dirty="0">
                <a:solidFill>
                  <a:srgbClr val="637F26"/>
                </a:solidFill>
                <a:latin typeface="Corbel" charset="0"/>
                <a:ea typeface="MS PGothic" charset="0"/>
                <a:cs typeface="MS PGothic" charset="0"/>
              </a:rPr>
              <a:t>: </a:t>
            </a:r>
            <a:r>
              <a:rPr lang="en-US" sz="2700" dirty="0">
                <a:latin typeface="Corbel" charset="0"/>
                <a:ea typeface="MS PGothic" charset="0"/>
                <a:cs typeface="MS PGothic" charset="0"/>
              </a:rPr>
              <a:t>Preparing for war.</a:t>
            </a:r>
          </a:p>
          <a:p>
            <a:pPr marL="388938" indent="-388938" eaLnBrk="1" hangingPunct="1">
              <a:lnSpc>
                <a:spcPct val="80000"/>
              </a:lnSpc>
              <a:buFontTx/>
              <a:buNone/>
              <a:tabLst>
                <a:tab pos="989013" algn="l"/>
              </a:tabLst>
            </a:pPr>
            <a:endParaRPr lang="en-US" sz="2700" dirty="0">
              <a:latin typeface="Corbel" charset="0"/>
              <a:ea typeface="MS PGothic" charset="0"/>
              <a:cs typeface="MS PGothic" charset="0"/>
            </a:endParaRPr>
          </a:p>
          <a:p>
            <a:pPr marL="388938" indent="-388938" eaLnBrk="1" hangingPunct="1">
              <a:lnSpc>
                <a:spcPct val="80000"/>
              </a:lnSpc>
              <a:buFontTx/>
              <a:buNone/>
              <a:tabLst>
                <a:tab pos="989013" algn="l"/>
              </a:tabLst>
            </a:pPr>
            <a:r>
              <a:rPr lang="en-US" sz="2700" b="1" dirty="0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Why so strict? </a:t>
            </a:r>
            <a:r>
              <a:rPr lang="en-US" sz="2700" dirty="0">
                <a:latin typeface="Corbel" charset="0"/>
                <a:ea typeface="MS PGothic" charset="0"/>
                <a:cs typeface="MS PGothic" charset="0"/>
              </a:rPr>
              <a:t>A slave revolt led them to demand total obedience to the state.</a:t>
            </a:r>
          </a:p>
          <a:p>
            <a:pPr marL="388938" indent="-388938" eaLnBrk="1" hangingPunct="1">
              <a:lnSpc>
                <a:spcPct val="80000"/>
              </a:lnSpc>
              <a:buFontTx/>
              <a:buNone/>
              <a:tabLst>
                <a:tab pos="989013" algn="l"/>
              </a:tabLst>
            </a:pPr>
            <a:endParaRPr lang="en-US" sz="2700" dirty="0">
              <a:latin typeface="Corbel" charset="0"/>
              <a:ea typeface="MS PGothic" charset="0"/>
              <a:cs typeface="MS PGothic" charset="0"/>
            </a:endParaRPr>
          </a:p>
          <a:p>
            <a:pPr marL="388938" indent="-388938" eaLnBrk="1" hangingPunct="1">
              <a:lnSpc>
                <a:spcPct val="80000"/>
              </a:lnSpc>
              <a:tabLst>
                <a:tab pos="989013" algn="l"/>
              </a:tabLst>
            </a:pPr>
            <a:r>
              <a:rPr lang="en-US" sz="2700" dirty="0">
                <a:latin typeface="Corbel" charset="0"/>
                <a:ea typeface="MS PGothic" charset="0"/>
                <a:cs typeface="MS PGothic" charset="0"/>
              </a:rPr>
              <a:t>Limited artistic culture.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989013" algn="l"/>
              </a:tabLst>
            </a:pPr>
            <a:endParaRPr lang="en-US" sz="2700" dirty="0">
              <a:latin typeface="Corbel" charset="0"/>
              <a:ea typeface="MS PGothic" charset="0"/>
              <a:cs typeface="MS PGothic" charset="0"/>
            </a:endParaRPr>
          </a:p>
          <a:p>
            <a:pPr marL="388938" indent="-388938" eaLnBrk="1" hangingPunct="1">
              <a:lnSpc>
                <a:spcPct val="80000"/>
              </a:lnSpc>
              <a:tabLst>
                <a:tab pos="989013" algn="l"/>
              </a:tabLst>
            </a:pPr>
            <a:r>
              <a:rPr lang="en-US" sz="2700" dirty="0">
                <a:latin typeface="Corbel" charset="0"/>
                <a:ea typeface="MS PGothic" charset="0"/>
                <a:cs typeface="MS PGothic" charset="0"/>
              </a:rPr>
              <a:t>Closed to the outside world.</a:t>
            </a:r>
          </a:p>
        </p:txBody>
      </p:sp>
      <p:pic>
        <p:nvPicPr>
          <p:cNvPr id="36867" name="Picture 5" descr="http://spin.niddk.nih.gov/bax/software/SPARTA/sp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446213"/>
            <a:ext cx="26844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578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542</Words>
  <Application>Microsoft Macintosh PowerPoint</Application>
  <PresentationFormat>On-screen Show (4:3)</PresentationFormat>
  <Paragraphs>79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Corbel</vt:lpstr>
      <vt:lpstr>Garamond</vt:lpstr>
      <vt:lpstr>Times</vt:lpstr>
      <vt:lpstr>Times New Roman</vt:lpstr>
      <vt:lpstr>Verdana</vt:lpstr>
      <vt:lpstr>Wingdings</vt:lpstr>
      <vt:lpstr>Office Theme</vt:lpstr>
      <vt:lpstr>Unit 1: Foundations of Democracy</vt:lpstr>
      <vt:lpstr>Ancient Greece: Athens vs. Sparta</vt:lpstr>
      <vt:lpstr>PowerPoint Presentation</vt:lpstr>
      <vt:lpstr>Athens: Direct Democracy: Citizens vote on every important decision.   Sparta: Oligarchy (rule by the few)</vt:lpstr>
      <vt:lpstr>Partner/Share—Which values are the most important for a successful society? </vt:lpstr>
      <vt:lpstr>Athenian Culture:  </vt:lpstr>
      <vt:lpstr>Athenian Government</vt:lpstr>
      <vt:lpstr>PowerPoint Presentation</vt:lpstr>
      <vt:lpstr>Sparta- A City of Warriors</vt:lpstr>
      <vt:lpstr>Education</vt:lpstr>
      <vt:lpstr>Military</vt:lpstr>
      <vt:lpstr>Women in Sparta/Athens</vt:lpstr>
      <vt:lpstr>PARTNER/SHARE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Nickolai Butkevich</dc:creator>
  <cp:lastModifiedBy>Nickolai Butkevich</cp:lastModifiedBy>
  <cp:revision>90</cp:revision>
  <dcterms:created xsi:type="dcterms:W3CDTF">2015-06-15T03:46:10Z</dcterms:created>
  <dcterms:modified xsi:type="dcterms:W3CDTF">2019-08-05T17:31:59Z</dcterms:modified>
</cp:coreProperties>
</file>